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71" r:id="rId4"/>
    <p:sldId id="268" r:id="rId5"/>
    <p:sldId id="270"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6" d="100"/>
          <a:sy n="106" d="100"/>
        </p:scale>
        <p:origin x="-117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BFA9D07-F161-4A8A-AE1D-75EA0922A61C}" type="datetimeFigureOut">
              <a:rPr lang="en-CA" smtClean="0"/>
              <a:t>08/06/2021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3782767788"/>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FA9D07-F161-4A8A-AE1D-75EA0922A61C}" type="datetimeFigureOut">
              <a:rPr lang="en-CA" smtClean="0"/>
              <a:t>08/06/2021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253145332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FA9D07-F161-4A8A-AE1D-75EA0922A61C}" type="datetimeFigureOut">
              <a:rPr lang="en-CA" smtClean="0"/>
              <a:t>08/06/2021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394282170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BFA9D07-F161-4A8A-AE1D-75EA0922A61C}" type="datetimeFigureOut">
              <a:rPr lang="en-CA" smtClean="0"/>
              <a:t>08/06/2021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273044093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FA9D07-F161-4A8A-AE1D-75EA0922A61C}" type="datetimeFigureOut">
              <a:rPr lang="en-CA" smtClean="0"/>
              <a:t>08/06/2021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3075998554"/>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BFA9D07-F161-4A8A-AE1D-75EA0922A61C}" type="datetimeFigureOut">
              <a:rPr lang="en-CA" smtClean="0"/>
              <a:t>08/06/2021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300609952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BFA9D07-F161-4A8A-AE1D-75EA0922A61C}" type="datetimeFigureOut">
              <a:rPr lang="en-CA" smtClean="0"/>
              <a:t>08/06/2021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1686296582"/>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BFA9D07-F161-4A8A-AE1D-75EA0922A61C}" type="datetimeFigureOut">
              <a:rPr lang="en-CA" smtClean="0"/>
              <a:t>08/06/2021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3392621009"/>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A9D07-F161-4A8A-AE1D-75EA0922A61C}" type="datetimeFigureOut">
              <a:rPr lang="en-CA" smtClean="0"/>
              <a:t>08/06/2021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328724412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A9D07-F161-4A8A-AE1D-75EA0922A61C}" type="datetimeFigureOut">
              <a:rPr lang="en-CA" smtClean="0"/>
              <a:t>08/06/2021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6866350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A9D07-F161-4A8A-AE1D-75EA0922A61C}" type="datetimeFigureOut">
              <a:rPr lang="en-CA" smtClean="0"/>
              <a:t>08/06/2021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80ED69-AF2A-4E84-AA29-9ACE8DEC49B3}" type="slidenum">
              <a:rPr lang="en-CA" smtClean="0"/>
              <a:t>‹#›</a:t>
            </a:fld>
            <a:endParaRPr lang="en-CA"/>
          </a:p>
        </p:txBody>
      </p:sp>
    </p:spTree>
    <p:extLst>
      <p:ext uri="{BB962C8B-B14F-4D97-AF65-F5344CB8AC3E}">
        <p14:creationId xmlns:p14="http://schemas.microsoft.com/office/powerpoint/2010/main" val="174336417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A9D07-F161-4A8A-AE1D-75EA0922A61C}" type="datetimeFigureOut">
              <a:rPr lang="en-CA" smtClean="0"/>
              <a:t>08/06/2021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0ED69-AF2A-4E84-AA29-9ACE8DEC49B3}" type="slidenum">
              <a:rPr lang="en-CA" smtClean="0"/>
              <a:t>‹#›</a:t>
            </a:fld>
            <a:endParaRPr lang="en-CA"/>
          </a:p>
        </p:txBody>
      </p:sp>
    </p:spTree>
    <p:extLst>
      <p:ext uri="{BB962C8B-B14F-4D97-AF65-F5344CB8AC3E}">
        <p14:creationId xmlns:p14="http://schemas.microsoft.com/office/powerpoint/2010/main" val="1935524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476672"/>
            <a:ext cx="7416824" cy="707886"/>
          </a:xfrm>
          <a:prstGeom prst="rect">
            <a:avLst/>
          </a:prstGeom>
          <a:noFill/>
        </p:spPr>
        <p:txBody>
          <a:bodyPr wrap="square" rtlCol="0">
            <a:spAutoFit/>
          </a:bodyPr>
          <a:lstStyle/>
          <a:p>
            <a:r>
              <a:rPr lang="en-CA" sz="4000" dirty="0" smtClean="0"/>
              <a:t>Photographer’s Ephemeris</a:t>
            </a:r>
            <a:endParaRPr lang="en-CA" sz="4000" dirty="0"/>
          </a:p>
        </p:txBody>
      </p:sp>
      <p:sp>
        <p:nvSpPr>
          <p:cNvPr id="5" name="TextBox 4"/>
          <p:cNvSpPr txBox="1"/>
          <p:nvPr/>
        </p:nvSpPr>
        <p:spPr>
          <a:xfrm>
            <a:off x="899592" y="1340768"/>
            <a:ext cx="7344816" cy="2062103"/>
          </a:xfrm>
          <a:prstGeom prst="rect">
            <a:avLst/>
          </a:prstGeom>
          <a:noFill/>
        </p:spPr>
        <p:txBody>
          <a:bodyPr wrap="square" rtlCol="0">
            <a:spAutoFit/>
          </a:bodyPr>
          <a:lstStyle/>
          <a:p>
            <a:r>
              <a:rPr lang="en-CA" sz="3200" dirty="0" smtClean="0"/>
              <a:t>What is an Ephemeris?</a:t>
            </a:r>
          </a:p>
          <a:p>
            <a:r>
              <a:rPr lang="en-CA" sz="3200" dirty="0" smtClean="0"/>
              <a:t>A </a:t>
            </a:r>
            <a:r>
              <a:rPr lang="en-CA" sz="3200" dirty="0"/>
              <a:t>table showing the positions of a heavenly body on a number of dates in a regular sequence.</a:t>
            </a:r>
          </a:p>
        </p:txBody>
      </p:sp>
      <p:sp>
        <p:nvSpPr>
          <p:cNvPr id="6" name="TextBox 5"/>
          <p:cNvSpPr txBox="1"/>
          <p:nvPr/>
        </p:nvSpPr>
        <p:spPr>
          <a:xfrm>
            <a:off x="914299" y="3397016"/>
            <a:ext cx="7344816" cy="1938992"/>
          </a:xfrm>
          <a:prstGeom prst="rect">
            <a:avLst/>
          </a:prstGeom>
          <a:noFill/>
        </p:spPr>
        <p:txBody>
          <a:bodyPr wrap="square" rtlCol="0">
            <a:spAutoFit/>
          </a:bodyPr>
          <a:lstStyle/>
          <a:p>
            <a:r>
              <a:rPr lang="en-CA" sz="3200" dirty="0" smtClean="0"/>
              <a:t>For a photographer the most important heavenly body is the </a:t>
            </a:r>
            <a:r>
              <a:rPr lang="en-CA" sz="3200" dirty="0" smtClean="0">
                <a:solidFill>
                  <a:srgbClr val="FFC000"/>
                </a:solidFill>
              </a:rPr>
              <a:t>Sun</a:t>
            </a:r>
            <a:r>
              <a:rPr lang="en-CA" sz="3200" dirty="0" smtClean="0"/>
              <a:t>, and its ray direction on the earth.  </a:t>
            </a:r>
          </a:p>
          <a:p>
            <a:r>
              <a:rPr lang="en-CA" sz="2400" dirty="0" smtClean="0"/>
              <a:t>To a lesser extent the location of the moon.</a:t>
            </a:r>
            <a:endParaRPr lang="en-CA" sz="2400" dirty="0"/>
          </a:p>
        </p:txBody>
      </p:sp>
    </p:spTree>
    <p:extLst>
      <p:ext uri="{BB962C8B-B14F-4D97-AF65-F5344CB8AC3E}">
        <p14:creationId xmlns:p14="http://schemas.microsoft.com/office/powerpoint/2010/main" val="38609233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756" y="188640"/>
            <a:ext cx="8677275" cy="5314950"/>
          </a:xfrm>
          <a:prstGeom prst="rect">
            <a:avLst/>
          </a:prstGeom>
          <a:effectLst>
            <a:outerShdw blurRad="50800" dist="38100" dir="2700000" algn="tl" rotWithShape="0">
              <a:prstClr val="black">
                <a:alpha val="40000"/>
              </a:prstClr>
            </a:outerShdw>
          </a:effectLst>
        </p:spPr>
      </p:pic>
      <p:cxnSp>
        <p:nvCxnSpPr>
          <p:cNvPr id="4" name="Straight Arrow Connector 3"/>
          <p:cNvCxnSpPr/>
          <p:nvPr/>
        </p:nvCxnSpPr>
        <p:spPr>
          <a:xfrm flipH="1">
            <a:off x="1697034" y="2924944"/>
            <a:ext cx="2160240"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220072" y="2996952"/>
            <a:ext cx="2088232" cy="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38837" y="2420888"/>
            <a:ext cx="864096" cy="369332"/>
          </a:xfrm>
          <a:prstGeom prst="rect">
            <a:avLst/>
          </a:prstGeom>
          <a:noFill/>
        </p:spPr>
        <p:txBody>
          <a:bodyPr wrap="square" rtlCol="0">
            <a:spAutoFit/>
          </a:bodyPr>
          <a:lstStyle/>
          <a:p>
            <a:r>
              <a:rPr lang="en-CA" dirty="0" smtClean="0">
                <a:solidFill>
                  <a:schemeClr val="bg1"/>
                </a:solidFill>
              </a:rPr>
              <a:t>Winter</a:t>
            </a:r>
            <a:endParaRPr lang="en-CA" dirty="0">
              <a:solidFill>
                <a:schemeClr val="bg1"/>
              </a:solidFill>
            </a:endParaRPr>
          </a:p>
        </p:txBody>
      </p:sp>
      <p:sp>
        <p:nvSpPr>
          <p:cNvPr id="13" name="TextBox 12"/>
          <p:cNvSpPr txBox="1"/>
          <p:nvPr/>
        </p:nvSpPr>
        <p:spPr>
          <a:xfrm>
            <a:off x="1979712" y="3005353"/>
            <a:ext cx="1800200" cy="646331"/>
          </a:xfrm>
          <a:prstGeom prst="rect">
            <a:avLst/>
          </a:prstGeom>
          <a:noFill/>
        </p:spPr>
        <p:txBody>
          <a:bodyPr wrap="square" rtlCol="0">
            <a:spAutoFit/>
          </a:bodyPr>
          <a:lstStyle/>
          <a:p>
            <a:r>
              <a:rPr lang="en-CA" dirty="0" smtClean="0">
                <a:solidFill>
                  <a:schemeClr val="bg1"/>
                </a:solidFill>
              </a:rPr>
              <a:t>Sun more south</a:t>
            </a:r>
          </a:p>
          <a:p>
            <a:r>
              <a:rPr lang="en-CA" dirty="0" smtClean="0">
                <a:solidFill>
                  <a:schemeClr val="bg1"/>
                </a:solidFill>
              </a:rPr>
              <a:t>Shorter daylight</a:t>
            </a:r>
            <a:endParaRPr lang="en-CA" dirty="0">
              <a:solidFill>
                <a:schemeClr val="bg1"/>
              </a:solidFill>
            </a:endParaRPr>
          </a:p>
        </p:txBody>
      </p:sp>
      <p:sp>
        <p:nvSpPr>
          <p:cNvPr id="14" name="TextBox 13"/>
          <p:cNvSpPr txBox="1"/>
          <p:nvPr/>
        </p:nvSpPr>
        <p:spPr>
          <a:xfrm>
            <a:off x="5724128" y="2476783"/>
            <a:ext cx="972108" cy="369332"/>
          </a:xfrm>
          <a:prstGeom prst="rect">
            <a:avLst/>
          </a:prstGeom>
          <a:noFill/>
        </p:spPr>
        <p:txBody>
          <a:bodyPr wrap="square" rtlCol="0">
            <a:spAutoFit/>
          </a:bodyPr>
          <a:lstStyle/>
          <a:p>
            <a:r>
              <a:rPr lang="en-CA" dirty="0" smtClean="0">
                <a:solidFill>
                  <a:schemeClr val="bg1"/>
                </a:solidFill>
              </a:rPr>
              <a:t>Summer</a:t>
            </a:r>
            <a:endParaRPr lang="en-CA" dirty="0">
              <a:solidFill>
                <a:schemeClr val="bg1"/>
              </a:solidFill>
            </a:endParaRPr>
          </a:p>
        </p:txBody>
      </p:sp>
      <p:sp>
        <p:nvSpPr>
          <p:cNvPr id="15" name="TextBox 14"/>
          <p:cNvSpPr txBox="1"/>
          <p:nvPr/>
        </p:nvSpPr>
        <p:spPr>
          <a:xfrm>
            <a:off x="5346384" y="3068960"/>
            <a:ext cx="1800200" cy="646331"/>
          </a:xfrm>
          <a:prstGeom prst="rect">
            <a:avLst/>
          </a:prstGeom>
          <a:noFill/>
        </p:spPr>
        <p:txBody>
          <a:bodyPr wrap="square" rtlCol="0">
            <a:spAutoFit/>
          </a:bodyPr>
          <a:lstStyle/>
          <a:p>
            <a:r>
              <a:rPr lang="en-CA" dirty="0" smtClean="0">
                <a:solidFill>
                  <a:schemeClr val="bg1"/>
                </a:solidFill>
              </a:rPr>
              <a:t>Sun more north</a:t>
            </a:r>
          </a:p>
          <a:p>
            <a:r>
              <a:rPr lang="en-CA" dirty="0" smtClean="0">
                <a:solidFill>
                  <a:schemeClr val="bg1"/>
                </a:solidFill>
              </a:rPr>
              <a:t>Longer daylight</a:t>
            </a:r>
            <a:endParaRPr lang="en-CA" dirty="0">
              <a:solidFill>
                <a:schemeClr val="bg1"/>
              </a:solidFill>
            </a:endParaRPr>
          </a:p>
        </p:txBody>
      </p:sp>
      <p:sp>
        <p:nvSpPr>
          <p:cNvPr id="16" name="TextBox 15"/>
          <p:cNvSpPr txBox="1"/>
          <p:nvPr/>
        </p:nvSpPr>
        <p:spPr>
          <a:xfrm>
            <a:off x="206756" y="5733256"/>
            <a:ext cx="8677275" cy="1200329"/>
          </a:xfrm>
          <a:prstGeom prst="rect">
            <a:avLst/>
          </a:prstGeom>
          <a:noFill/>
        </p:spPr>
        <p:txBody>
          <a:bodyPr wrap="square" rtlCol="0">
            <a:spAutoFit/>
          </a:bodyPr>
          <a:lstStyle/>
          <a:p>
            <a:r>
              <a:rPr lang="en-CA" dirty="0" smtClean="0"/>
              <a:t>The sun’s light is most pleasant during the early morning and late evening.</a:t>
            </a:r>
          </a:p>
          <a:p>
            <a:r>
              <a:rPr lang="en-CA" dirty="0" smtClean="0"/>
              <a:t>This is known as the “Golden Hour”.</a:t>
            </a:r>
          </a:p>
          <a:p>
            <a:r>
              <a:rPr lang="en-CA" dirty="0" smtClean="0"/>
              <a:t>Need to know the direction of the sunlight and the time.</a:t>
            </a:r>
          </a:p>
          <a:p>
            <a:r>
              <a:rPr lang="en-CA" dirty="0" smtClean="0"/>
              <a:t> </a:t>
            </a:r>
            <a:endParaRPr lang="en-CA" dirty="0"/>
          </a:p>
        </p:txBody>
      </p:sp>
    </p:spTree>
    <p:extLst>
      <p:ext uri="{BB962C8B-B14F-4D97-AF65-F5344CB8AC3E}">
        <p14:creationId xmlns:p14="http://schemas.microsoft.com/office/powerpoint/2010/main" val="13684807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anim calcmode="lin" valueType="num">
                                      <p:cBhvr additive="base">
                                        <p:cTn id="11"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 calcmode="lin" valueType="num">
                                      <p:cBhvr additive="base">
                                        <p:cTn id="17"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8498" y="1555050"/>
            <a:ext cx="3433542" cy="5150313"/>
          </a:xfrm>
          <a:prstGeom prst="rect">
            <a:avLst/>
          </a:prstGeom>
          <a:ln w="19050">
            <a:solidFill>
              <a:schemeClr val="tx1"/>
            </a:solidFill>
          </a:ln>
          <a:effectLst>
            <a:outerShdw blurRad="50800" dist="38100" dir="2700000" algn="tl" rotWithShape="0">
              <a:prstClr val="black">
                <a:alpha val="40000"/>
              </a:prstClr>
            </a:outerShdw>
          </a:effectLst>
        </p:spPr>
      </p:pic>
      <p:sp>
        <p:nvSpPr>
          <p:cNvPr id="3" name="TextBox 2"/>
          <p:cNvSpPr txBox="1"/>
          <p:nvPr/>
        </p:nvSpPr>
        <p:spPr>
          <a:xfrm>
            <a:off x="611560" y="260648"/>
            <a:ext cx="7920880" cy="1077218"/>
          </a:xfrm>
          <a:prstGeom prst="rect">
            <a:avLst/>
          </a:prstGeom>
          <a:noFill/>
        </p:spPr>
        <p:txBody>
          <a:bodyPr wrap="square" rtlCol="0">
            <a:spAutoFit/>
          </a:bodyPr>
          <a:lstStyle/>
          <a:p>
            <a:r>
              <a:rPr lang="en-CA" sz="3200" dirty="0" smtClean="0"/>
              <a:t>We want to avoid getting up early in the morning to find…!</a:t>
            </a:r>
            <a:endParaRPr lang="en-CA" sz="3200" dirty="0"/>
          </a:p>
        </p:txBody>
      </p:sp>
      <p:sp>
        <p:nvSpPr>
          <p:cNvPr id="4" name="TextBox 3"/>
          <p:cNvSpPr txBox="1"/>
          <p:nvPr/>
        </p:nvSpPr>
        <p:spPr>
          <a:xfrm>
            <a:off x="5076056" y="1700808"/>
            <a:ext cx="3240360" cy="646331"/>
          </a:xfrm>
          <a:prstGeom prst="rect">
            <a:avLst/>
          </a:prstGeom>
          <a:noFill/>
        </p:spPr>
        <p:txBody>
          <a:bodyPr wrap="square" rtlCol="0">
            <a:spAutoFit/>
          </a:bodyPr>
          <a:lstStyle/>
          <a:p>
            <a:r>
              <a:rPr lang="en-CA" dirty="0" smtClean="0"/>
              <a:t>Taken on 20 March 2019 at 5:57 AM.</a:t>
            </a:r>
            <a:endParaRPr lang="en-CA" dirty="0"/>
          </a:p>
        </p:txBody>
      </p:sp>
      <p:sp>
        <p:nvSpPr>
          <p:cNvPr id="5" name="TextBox 4"/>
          <p:cNvSpPr txBox="1"/>
          <p:nvPr/>
        </p:nvSpPr>
        <p:spPr>
          <a:xfrm>
            <a:off x="5148064" y="2636912"/>
            <a:ext cx="3384376" cy="1200329"/>
          </a:xfrm>
          <a:prstGeom prst="rect">
            <a:avLst/>
          </a:prstGeom>
          <a:noFill/>
        </p:spPr>
        <p:txBody>
          <a:bodyPr wrap="square" rtlCol="0">
            <a:spAutoFit/>
          </a:bodyPr>
          <a:lstStyle/>
          <a:p>
            <a:r>
              <a:rPr lang="en-CA" dirty="0" smtClean="0"/>
              <a:t>Sunrise at 7:58.</a:t>
            </a:r>
          </a:p>
          <a:p>
            <a:endParaRPr lang="en-CA" dirty="0" smtClean="0"/>
          </a:p>
          <a:p>
            <a:r>
              <a:rPr lang="en-CA" dirty="0" smtClean="0"/>
              <a:t>The photographer was there far too early!  </a:t>
            </a:r>
            <a:endParaRPr lang="en-CA"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1886" y="3943350"/>
            <a:ext cx="1028700"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57888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fade">
                                      <p:cBhvr>
                                        <p:cTn id="16"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88640"/>
            <a:ext cx="8229600" cy="3879668"/>
          </a:xfrm>
        </p:spPr>
      </p:pic>
      <p:sp>
        <p:nvSpPr>
          <p:cNvPr id="5" name="TextBox 4"/>
          <p:cNvSpPr txBox="1"/>
          <p:nvPr/>
        </p:nvSpPr>
        <p:spPr>
          <a:xfrm>
            <a:off x="323528" y="4725144"/>
            <a:ext cx="8136904" cy="1477328"/>
          </a:xfrm>
          <a:prstGeom prst="rect">
            <a:avLst/>
          </a:prstGeom>
          <a:noFill/>
        </p:spPr>
        <p:txBody>
          <a:bodyPr wrap="square" rtlCol="0">
            <a:spAutoFit/>
          </a:bodyPr>
          <a:lstStyle/>
          <a:p>
            <a:r>
              <a:rPr lang="en-CA" dirty="0" smtClean="0"/>
              <a:t>Taken 15 August, 2020 at </a:t>
            </a:r>
            <a:r>
              <a:rPr lang="en-CA" dirty="0" smtClean="0">
                <a:solidFill>
                  <a:srgbClr val="FF0000"/>
                </a:solidFill>
              </a:rPr>
              <a:t>6:54</a:t>
            </a:r>
            <a:r>
              <a:rPr lang="en-CA" dirty="0" smtClean="0"/>
              <a:t> AM.</a:t>
            </a:r>
          </a:p>
          <a:p>
            <a:endParaRPr lang="en-CA" dirty="0"/>
          </a:p>
          <a:p>
            <a:r>
              <a:rPr lang="en-CA" dirty="0" smtClean="0"/>
              <a:t>Internet said:  Sunrise at </a:t>
            </a:r>
            <a:r>
              <a:rPr lang="en-CA" dirty="0" smtClean="0">
                <a:solidFill>
                  <a:srgbClr val="FF0000"/>
                </a:solidFill>
              </a:rPr>
              <a:t>6:05</a:t>
            </a:r>
            <a:r>
              <a:rPr lang="en-CA" dirty="0" smtClean="0"/>
              <a:t> AM on 15 August 2020.</a:t>
            </a:r>
          </a:p>
          <a:p>
            <a:endParaRPr lang="en-CA" dirty="0"/>
          </a:p>
          <a:p>
            <a:r>
              <a:rPr lang="en-CA" dirty="0" smtClean="0"/>
              <a:t>BUT I WAS THERE AT </a:t>
            </a:r>
            <a:r>
              <a:rPr lang="en-CA" dirty="0" smtClean="0">
                <a:solidFill>
                  <a:srgbClr val="FF0000"/>
                </a:solidFill>
              </a:rPr>
              <a:t>5:30</a:t>
            </a:r>
            <a:r>
              <a:rPr lang="en-CA" dirty="0" smtClean="0"/>
              <a:t> AM and waited an hour and ½??!  WHY? </a:t>
            </a:r>
            <a:endParaRPr lang="en-CA" dirty="0"/>
          </a:p>
        </p:txBody>
      </p:sp>
      <p:sp>
        <p:nvSpPr>
          <p:cNvPr id="6" name="TextBox 5"/>
          <p:cNvSpPr txBox="1"/>
          <p:nvPr/>
        </p:nvSpPr>
        <p:spPr>
          <a:xfrm>
            <a:off x="6588224" y="4149080"/>
            <a:ext cx="1977752" cy="369332"/>
          </a:xfrm>
          <a:prstGeom prst="rect">
            <a:avLst/>
          </a:prstGeom>
          <a:no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CA" dirty="0" smtClean="0"/>
              <a:t>Deep Cove Sunrise</a:t>
            </a:r>
            <a:endParaRPr lang="en-CA" dirty="0"/>
          </a:p>
        </p:txBody>
      </p:sp>
      <p:pic>
        <p:nvPicPr>
          <p:cNvPr id="2050" name="Picture 2" descr="Wrong way! ARE YOU BLI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5589240"/>
            <a:ext cx="960107"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082539"/>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54425"/>
            <a:ext cx="8136904" cy="461665"/>
          </a:xfrm>
          <a:prstGeom prst="rect">
            <a:avLst/>
          </a:prstGeom>
          <a:noFill/>
        </p:spPr>
        <p:txBody>
          <a:bodyPr wrap="square" rtlCol="0">
            <a:spAutoFit/>
          </a:bodyPr>
          <a:lstStyle/>
          <a:p>
            <a:r>
              <a:rPr lang="en-CA" sz="2400" dirty="0" smtClean="0"/>
              <a:t>The  </a:t>
            </a:r>
            <a:r>
              <a:rPr lang="en-CA" sz="2400" dirty="0" err="1" smtClean="0"/>
              <a:t>Photoephemeris</a:t>
            </a:r>
            <a:r>
              <a:rPr lang="en-CA" sz="2400" dirty="0" smtClean="0"/>
              <a:t>:  https://app.photoephemeris.com</a:t>
            </a:r>
            <a:endParaRPr lang="en-CA" sz="2400" dirty="0"/>
          </a:p>
        </p:txBody>
      </p:sp>
      <p:sp>
        <p:nvSpPr>
          <p:cNvPr id="3" name="TextBox 2"/>
          <p:cNvSpPr txBox="1"/>
          <p:nvPr/>
        </p:nvSpPr>
        <p:spPr>
          <a:xfrm>
            <a:off x="467544" y="1052736"/>
            <a:ext cx="7848872" cy="3970318"/>
          </a:xfrm>
          <a:prstGeom prst="rect">
            <a:avLst/>
          </a:prstGeom>
          <a:noFill/>
        </p:spPr>
        <p:txBody>
          <a:bodyPr wrap="square" rtlCol="0">
            <a:spAutoFit/>
          </a:bodyPr>
          <a:lstStyle/>
          <a:p>
            <a:pPr marL="342900" indent="-342900">
              <a:buFont typeface="+mj-lt"/>
              <a:buAutoNum type="arabicPeriod"/>
            </a:pPr>
            <a:r>
              <a:rPr lang="en-CA" dirty="0" smtClean="0"/>
              <a:t>After signing in, press </a:t>
            </a:r>
            <a:r>
              <a:rPr lang="en-CA" dirty="0"/>
              <a:t>the magnifying glass in upper </a:t>
            </a:r>
            <a:r>
              <a:rPr lang="en-CA" dirty="0" smtClean="0"/>
              <a:t>right.</a:t>
            </a:r>
          </a:p>
          <a:p>
            <a:pPr marL="342900" indent="-342900">
              <a:buFont typeface="+mj-lt"/>
              <a:buAutoNum type="arabicPeriod"/>
            </a:pPr>
            <a:r>
              <a:rPr lang="en-CA" dirty="0" smtClean="0"/>
              <a:t>Enter the map location of interest (</a:t>
            </a:r>
            <a:r>
              <a:rPr lang="en-CA" dirty="0" err="1" smtClean="0"/>
              <a:t>ie</a:t>
            </a:r>
            <a:r>
              <a:rPr lang="en-CA" dirty="0" smtClean="0"/>
              <a:t>. West Vancouver), press GO.</a:t>
            </a:r>
          </a:p>
          <a:p>
            <a:pPr marL="342900" indent="-342900">
              <a:buFont typeface="+mj-lt"/>
              <a:buAutoNum type="arabicPeriod"/>
            </a:pPr>
            <a:r>
              <a:rPr lang="en-CA" dirty="0" smtClean="0"/>
              <a:t>The map can be zoomed by scrolling the mouse wheel.</a:t>
            </a:r>
          </a:p>
          <a:p>
            <a:pPr marL="342900" indent="-342900">
              <a:buFont typeface="+mj-lt"/>
              <a:buAutoNum type="arabicPeriod"/>
            </a:pPr>
            <a:r>
              <a:rPr lang="en-CA" dirty="0" smtClean="0"/>
              <a:t>Drag with the left mouse button to center the map on the location of interest.</a:t>
            </a:r>
          </a:p>
          <a:p>
            <a:pPr marL="342900" indent="-342900">
              <a:buFont typeface="+mj-lt"/>
              <a:buAutoNum type="arabicPeriod"/>
            </a:pPr>
            <a:r>
              <a:rPr lang="en-CA" dirty="0" smtClean="0"/>
              <a:t>Press the red pin in the white box on the right side and drag the pin to the location of interest.</a:t>
            </a:r>
          </a:p>
          <a:p>
            <a:pPr marL="342900" indent="-342900">
              <a:buFont typeface="+mj-lt"/>
              <a:buAutoNum type="arabicPeriod"/>
            </a:pPr>
            <a:r>
              <a:rPr lang="en-CA" dirty="0" smtClean="0"/>
              <a:t>The date can be entered by clicking on the date bar in the upper left.</a:t>
            </a:r>
          </a:p>
          <a:p>
            <a:pPr marL="342900" indent="-342900">
              <a:buFont typeface="+mj-lt"/>
              <a:buAutoNum type="arabicPeriod"/>
            </a:pPr>
            <a:r>
              <a:rPr lang="en-CA" dirty="0" smtClean="0"/>
              <a:t>The black “Mountain” pin can be employed by clicking on the black pin in the white box on the right side (under the red pin box).  This pin can be dragged to the </a:t>
            </a:r>
            <a:r>
              <a:rPr lang="en-CA" smtClean="0"/>
              <a:t>appropriate location.</a:t>
            </a:r>
            <a:endParaRPr lang="en-CA" dirty="0" smtClean="0"/>
          </a:p>
          <a:p>
            <a:pPr marL="342900" indent="-342900">
              <a:buFont typeface="+mj-lt"/>
              <a:buAutoNum type="arabicPeriod"/>
            </a:pPr>
            <a:r>
              <a:rPr lang="en-CA" dirty="0" smtClean="0"/>
              <a:t>The blue scrubbing bar at the bottom can be slid to any time of day.</a:t>
            </a:r>
          </a:p>
          <a:p>
            <a:pPr marL="342900" indent="-342900">
              <a:buFont typeface="+mj-lt"/>
              <a:buAutoNum type="arabicPeriod"/>
            </a:pPr>
            <a:r>
              <a:rPr lang="en-CA" dirty="0" smtClean="0"/>
              <a:t>Clicking on the </a:t>
            </a:r>
            <a:r>
              <a:rPr lang="en-CA" dirty="0" smtClean="0">
                <a:solidFill>
                  <a:schemeClr val="bg2">
                    <a:lumMod val="50000"/>
                  </a:schemeClr>
                </a:solidFill>
              </a:rPr>
              <a:t>TUTORIALS</a:t>
            </a:r>
            <a:r>
              <a:rPr lang="en-CA" dirty="0" smtClean="0"/>
              <a:t> word (upper right) will bring up instructions and explanations.</a:t>
            </a:r>
          </a:p>
          <a:p>
            <a:pPr marL="342900" indent="-342900">
              <a:buFont typeface="+mj-lt"/>
              <a:buAutoNum type="arabicPeriod"/>
            </a:pPr>
            <a:endParaRPr lang="en-CA" dirty="0"/>
          </a:p>
        </p:txBody>
      </p:sp>
    </p:spTree>
    <p:extLst>
      <p:ext uri="{BB962C8B-B14F-4D97-AF65-F5344CB8AC3E}">
        <p14:creationId xmlns:p14="http://schemas.microsoft.com/office/powerpoint/2010/main" val="2537038930"/>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209460609"/>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347</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Beeves Desktop</dc:creator>
  <cp:lastModifiedBy>Beeves Desktop</cp:lastModifiedBy>
  <cp:revision>45</cp:revision>
  <dcterms:created xsi:type="dcterms:W3CDTF">2021-04-12T03:52:29Z</dcterms:created>
  <dcterms:modified xsi:type="dcterms:W3CDTF">2021-06-08T19:03:04Z</dcterms:modified>
</cp:coreProperties>
</file>