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87" r:id="rId12"/>
    <p:sldId id="280" r:id="rId13"/>
    <p:sldId id="288" r:id="rId14"/>
    <p:sldId id="282" r:id="rId15"/>
    <p:sldId id="283" r:id="rId16"/>
    <p:sldId id="269" r:id="rId17"/>
    <p:sldId id="270" r:id="rId18"/>
    <p:sldId id="271" r:id="rId19"/>
    <p:sldId id="266" r:id="rId20"/>
    <p:sldId id="290" r:id="rId21"/>
    <p:sldId id="289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71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39" autoAdjust="0"/>
  </p:normalViewPr>
  <p:slideViewPr>
    <p:cSldViewPr>
      <p:cViewPr varScale="1">
        <p:scale>
          <a:sx n="75" d="100"/>
          <a:sy n="75" d="100"/>
        </p:scale>
        <p:origin x="-8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1A9327D-1740-4FD5-9D37-902EA9C90698}" type="datetimeFigureOut">
              <a:rPr lang="en-CA" smtClean="0"/>
              <a:t>18/05/2021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C1FE053-D3E2-429C-A1ED-59928A9F2575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MCJtggkXX0&amp;feature=youtu.b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L</a:t>
            </a:r>
            <a:endParaRPr lang="en-C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046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O</a:t>
            </a:r>
            <a:endParaRPr lang="en-CA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4046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N</a:t>
            </a:r>
            <a:endParaRPr lang="en-CA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4046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G</a:t>
            </a:r>
            <a:endParaRPr lang="en-CA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4046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E</a:t>
            </a:r>
            <a:endParaRPr lang="en-CA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40567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X</a:t>
            </a:r>
            <a:endParaRPr lang="en-CA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3687" y="40567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P</a:t>
            </a:r>
            <a:endParaRPr lang="en-CA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81064" y="40567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O</a:t>
            </a:r>
            <a:endParaRPr lang="en-CA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40567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</a:t>
            </a:r>
            <a:endParaRPr lang="en-CA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403541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U</a:t>
            </a:r>
            <a:endParaRPr lang="en-CA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403541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1084" y="40567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E</a:t>
            </a:r>
            <a:endParaRPr lang="en-CA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4" y="1340768"/>
            <a:ext cx="3582144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0" y="2276872"/>
            <a:ext cx="7885996" cy="4292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5" y="1239210"/>
            <a:ext cx="7794285" cy="519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0" y="991849"/>
            <a:ext cx="7494122" cy="524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6" y="1025483"/>
            <a:ext cx="7596915" cy="5056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97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Daylight Long Exposures</a:t>
            </a:r>
            <a:endParaRPr lang="en-CA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Neutral Density Filters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237369"/>
            <a:ext cx="3457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ND filters can be screwed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Their dimming effect can be calculated by multiplying the ND#s.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This stack of filters will have a dimming effect of 2x4x8 = ND64</a:t>
            </a:r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30" y="2780928"/>
            <a:ext cx="551507" cy="450294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7368"/>
            <a:ext cx="5141028" cy="2695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0050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Cautions</a:t>
            </a:r>
            <a:r>
              <a:rPr lang="en-CA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Each filter degrades the optical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As the stack length increases the filter rings may protrude into the image space and cause </a:t>
            </a:r>
            <a:r>
              <a:rPr lang="en-CA" dirty="0" err="1" smtClean="0"/>
              <a:t>vignetting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445224"/>
            <a:ext cx="871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err="1" smtClean="0"/>
              <a:t>Beeve’s</a:t>
            </a:r>
            <a:r>
              <a:rPr lang="en-CA" b="1" u="sng" dirty="0" smtClean="0"/>
              <a:t> experience</a:t>
            </a:r>
            <a:r>
              <a:rPr lang="en-CA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exposure length is determined by the movement of the subject.  For long exposures of still water the exposure should be at least 10 seconds.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Most ND filters I use are:  </a:t>
            </a:r>
            <a:r>
              <a:rPr lang="en-CA" b="1" dirty="0" smtClean="0"/>
              <a:t>ND64</a:t>
            </a:r>
            <a:r>
              <a:rPr lang="en-CA" dirty="0" smtClean="0"/>
              <a:t> and </a:t>
            </a:r>
            <a:r>
              <a:rPr lang="en-CA" b="1" dirty="0" smtClean="0"/>
              <a:t>ND1000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9295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Neutral Density filters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807686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2000" b="1" dirty="0" smtClean="0"/>
              <a:t>Can also be sold by STOPS.</a:t>
            </a:r>
            <a:endParaRPr lang="en-CA" dirty="0" smtClean="0"/>
          </a:p>
          <a:p>
            <a:pPr marL="457200" lvl="2"/>
            <a:r>
              <a:rPr lang="en-CA" sz="2000" dirty="0" smtClean="0"/>
              <a:t>Related to the </a:t>
            </a:r>
            <a:r>
              <a:rPr lang="en-CA" sz="2000" i="1" dirty="0" err="1" smtClean="0"/>
              <a:t>f</a:t>
            </a:r>
            <a:r>
              <a:rPr lang="en-CA" sz="2000" dirty="0" err="1" smtClean="0"/>
              <a:t>#</a:t>
            </a:r>
            <a:r>
              <a:rPr lang="en-CA" sz="2000" dirty="0" smtClean="0"/>
              <a:t> on a lens or shutter speed.  </a:t>
            </a:r>
          </a:p>
          <a:p>
            <a:endParaRPr lang="en-CA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" y="1556792"/>
            <a:ext cx="8550645" cy="22322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512" y="38610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Each change in </a:t>
            </a:r>
            <a:r>
              <a:rPr lang="en-CA" i="1" dirty="0" err="1" smtClean="0"/>
              <a:t>f</a:t>
            </a:r>
            <a:r>
              <a:rPr lang="en-CA" dirty="0" err="1" smtClean="0"/>
              <a:t>#</a:t>
            </a:r>
            <a:r>
              <a:rPr lang="en-CA" dirty="0" smtClean="0"/>
              <a:t> moving left to right reduces the amount of light by 2 times.</a:t>
            </a:r>
          </a:p>
          <a:p>
            <a:r>
              <a:rPr lang="en-CA" dirty="0" smtClean="0"/>
              <a:t>Going from </a:t>
            </a:r>
            <a:r>
              <a:rPr lang="en-CA" i="1" dirty="0" smtClean="0"/>
              <a:t>f</a:t>
            </a:r>
            <a:r>
              <a:rPr lang="en-CA" dirty="0" smtClean="0"/>
              <a:t>2.8 to </a:t>
            </a:r>
            <a:r>
              <a:rPr lang="en-CA" i="1" dirty="0" smtClean="0"/>
              <a:t>f</a:t>
            </a:r>
            <a:r>
              <a:rPr lang="en-CA" dirty="0" smtClean="0"/>
              <a:t>4 reduces the light on the sensor by 1 stop</a:t>
            </a:r>
          </a:p>
          <a:p>
            <a:r>
              <a:rPr lang="en-CA" dirty="0" smtClean="0"/>
              <a:t>Going from </a:t>
            </a:r>
            <a:r>
              <a:rPr lang="en-CA" i="1" dirty="0" smtClean="0"/>
              <a:t>f</a:t>
            </a:r>
            <a:r>
              <a:rPr lang="en-CA" dirty="0" smtClean="0"/>
              <a:t>2.8 to </a:t>
            </a:r>
            <a:r>
              <a:rPr lang="en-CA" i="1" dirty="0" smtClean="0"/>
              <a:t>f</a:t>
            </a:r>
            <a:r>
              <a:rPr lang="en-CA" dirty="0" smtClean="0"/>
              <a:t>5.6 reduces the light on the sensor by 2 stops.</a:t>
            </a:r>
          </a:p>
          <a:p>
            <a:r>
              <a:rPr lang="en-CA" dirty="0" smtClean="0"/>
              <a:t>Going from </a:t>
            </a:r>
            <a:r>
              <a:rPr lang="en-CA" i="1" dirty="0" smtClean="0"/>
              <a:t>f</a:t>
            </a:r>
            <a:r>
              <a:rPr lang="en-CA" dirty="0" smtClean="0"/>
              <a:t>4 to </a:t>
            </a:r>
            <a:r>
              <a:rPr lang="en-CA" i="1" dirty="0" smtClean="0"/>
              <a:t>f</a:t>
            </a:r>
            <a:r>
              <a:rPr lang="en-CA" dirty="0" smtClean="0"/>
              <a:t>11 reduces the light on the sensor by __ stops? (click to answer)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5767288" y="469204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445224"/>
            <a:ext cx="851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209896" y="509485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A  ND filter has the same effect as changing the </a:t>
            </a:r>
            <a:r>
              <a:rPr lang="en-CA" b="1" i="1" dirty="0" smtClean="0"/>
              <a:t>f</a:t>
            </a:r>
            <a:r>
              <a:rPr lang="en-CA" b="1" dirty="0" smtClean="0"/>
              <a:t> number.</a:t>
            </a:r>
          </a:p>
          <a:p>
            <a:r>
              <a:rPr lang="en-CA" dirty="0" smtClean="0"/>
              <a:t>If you are at </a:t>
            </a:r>
            <a:r>
              <a:rPr lang="en-CA" i="1" dirty="0" smtClean="0"/>
              <a:t>f</a:t>
            </a:r>
            <a:r>
              <a:rPr lang="en-CA" dirty="0" smtClean="0"/>
              <a:t>4 and put a 2 stop ND filter on the lens the effect is the same as moving the </a:t>
            </a:r>
            <a:r>
              <a:rPr lang="en-CA" i="1" dirty="0" smtClean="0"/>
              <a:t>f </a:t>
            </a:r>
            <a:r>
              <a:rPr lang="en-CA" dirty="0" smtClean="0"/>
              <a:t>stop to </a:t>
            </a:r>
            <a:r>
              <a:rPr lang="en-CA" i="1" dirty="0" smtClean="0"/>
              <a:t>f</a:t>
            </a:r>
            <a:r>
              <a:rPr lang="en-CA" dirty="0" smtClean="0"/>
              <a:t>8.</a:t>
            </a:r>
          </a:p>
          <a:p>
            <a:r>
              <a:rPr lang="en-CA" dirty="0" smtClean="0"/>
              <a:t>If you are at </a:t>
            </a:r>
            <a:r>
              <a:rPr lang="en-CA" i="1" dirty="0" smtClean="0"/>
              <a:t>f</a:t>
            </a:r>
            <a:r>
              <a:rPr lang="en-CA" dirty="0" smtClean="0"/>
              <a:t>5.6 and put on a 3 stop ND Filter the effect is the same as moving to </a:t>
            </a:r>
            <a:r>
              <a:rPr lang="en-CA" i="1" dirty="0" smtClean="0"/>
              <a:t>f</a:t>
            </a:r>
            <a:r>
              <a:rPr lang="en-CA" dirty="0" smtClean="0"/>
              <a:t>___? (Click to answer)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99964" y="62028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16  </a:t>
            </a:r>
            <a:endParaRPr lang="en-CA" dirty="0"/>
          </a:p>
        </p:txBody>
      </p:sp>
      <p:sp>
        <p:nvSpPr>
          <p:cNvPr id="9" name="Right Arrow 8"/>
          <p:cNvSpPr/>
          <p:nvPr/>
        </p:nvSpPr>
        <p:spPr>
          <a:xfrm>
            <a:off x="1029420" y="3592771"/>
            <a:ext cx="1476164" cy="19626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987252" y="3604374"/>
            <a:ext cx="2792660" cy="18466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3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Neutral Density filters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445224"/>
            <a:ext cx="851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much will a 10 stop ND filter change the shutter speed if the original speed was 1/250 _____________________  (Click for answer)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Since aperture (</a:t>
            </a:r>
            <a:r>
              <a:rPr lang="en-CA" i="1" dirty="0" smtClean="0"/>
              <a:t>f</a:t>
            </a:r>
            <a:r>
              <a:rPr lang="en-CA" dirty="0" smtClean="0"/>
              <a:t> stops) and shutter are inversely related if the </a:t>
            </a:r>
            <a:r>
              <a:rPr lang="en-CA" i="1" dirty="0" err="1" smtClean="0"/>
              <a:t>f</a:t>
            </a:r>
            <a:r>
              <a:rPr lang="en-CA" dirty="0" err="1" smtClean="0"/>
              <a:t>#</a:t>
            </a:r>
            <a:r>
              <a:rPr lang="en-CA" dirty="0" smtClean="0"/>
              <a:t> is increased the shutter speed must be decreased by the same factor.</a:t>
            </a:r>
          </a:p>
          <a:p>
            <a:endParaRPr lang="en-CA" dirty="0"/>
          </a:p>
          <a:p>
            <a:r>
              <a:rPr lang="en-CA" dirty="0" smtClean="0"/>
              <a:t>Originally if we have a shutter speed of 1/100 seconds and add a 2 stop ND filter the shutter speed must be reduced by 2 stops.  Since each stop changes the amount of light reaching the sensor by 2 times, a 2 stop ND filter will cause an increase in shutter speed of 2x2 = 4 times.  The shutter speed with the filter will now be 1/100 x 4 = 1/25 seconds.</a:t>
            </a:r>
          </a:p>
          <a:p>
            <a:endParaRPr lang="en-CA" dirty="0"/>
          </a:p>
          <a:p>
            <a:r>
              <a:rPr lang="en-CA" dirty="0" smtClean="0"/>
              <a:t>How much will a 4 stop ND filter change the shutter speed if the original speed was 1/250? ______________________________ (Click for answer)</a:t>
            </a:r>
          </a:p>
          <a:p>
            <a:r>
              <a:rPr lang="en-CA" dirty="0" smtClean="0"/>
              <a:t>4 stops = a reduction of 2x2x2x2 = 16 times in shutter speed.  If the original speed 1/250 seconds then the speed needs to be reduced 16 times.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966632" y="3940046"/>
            <a:ext cx="343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C000"/>
                </a:solidFill>
              </a:rPr>
              <a:t>16x1/250 = .064 or 1/15 seconds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710237"/>
            <a:ext cx="343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C000"/>
                </a:solidFill>
              </a:rPr>
              <a:t>1000x1/250 = 4 seconds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Neutral Density filters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807686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2000" b="1" dirty="0" smtClean="0"/>
              <a:t>Can also be sold by STOPS.</a:t>
            </a:r>
            <a:endParaRPr lang="en-CA" dirty="0" smtClean="0"/>
          </a:p>
          <a:p>
            <a:pPr marL="457200" lvl="2"/>
            <a:r>
              <a:rPr lang="en-CA" sz="2000" dirty="0" smtClean="0"/>
              <a:t>Related to the </a:t>
            </a:r>
            <a:r>
              <a:rPr lang="en-CA" sz="2000" i="1" dirty="0" err="1" smtClean="0"/>
              <a:t>f</a:t>
            </a:r>
            <a:r>
              <a:rPr lang="en-CA" sz="2000" dirty="0" err="1" smtClean="0"/>
              <a:t>#</a:t>
            </a:r>
            <a:r>
              <a:rPr lang="en-CA" sz="2000" dirty="0" smtClean="0"/>
              <a:t> on a lens or shutter speed.  </a:t>
            </a:r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792571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Notice:  THE FACTOR OF REDUCTION IS THE SAME AS THE ND#</a:t>
            </a:r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09596"/>
              </p:ext>
            </p:extLst>
          </p:nvPr>
        </p:nvGraphicFramePr>
        <p:xfrm>
          <a:off x="683569" y="2276872"/>
          <a:ext cx="7632846" cy="29875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8111"/>
                <a:gridCol w="4824536"/>
                <a:gridCol w="1800199"/>
              </a:tblGrid>
              <a:tr h="31296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sng" strike="noStrike" dirty="0" smtClean="0">
                          <a:effectLst/>
                          <a:latin typeface="+mj-lt"/>
                        </a:rPr>
                        <a:t>ND Stops</a:t>
                      </a:r>
                      <a:endParaRPr lang="en-CA" sz="12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Facort</a:t>
                      </a:r>
                      <a:r>
                        <a:rPr lang="en-CA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Reduction</a:t>
                      </a:r>
                      <a:r>
                        <a:rPr lang="en-CA" sz="12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CA" sz="12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sng" strike="noStrike" dirty="0" smtClean="0">
                          <a:effectLst/>
                          <a:latin typeface="+mj-lt"/>
                        </a:rPr>
                        <a:t>ND#</a:t>
                      </a:r>
                      <a:endParaRPr lang="en-CA" sz="12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2x2x2x2x2</a:t>
                      </a:r>
                      <a:r>
                        <a:rPr lang="en-CA" sz="1400" b="0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2x2x2x2x2x2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2x2x2x2x2x2x2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128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128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2x2x2x2x2x2x2x2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256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256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2x2x2x2x2x2x2x2x2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512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512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2x2x2x2x2x2x2x2x2x2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1024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1024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2x2x2x2x2x2x2x2x2x2x2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2048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2048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CA" sz="14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2x2x2x2x2x2x2x2x2x2x2x2 </a:t>
                      </a:r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n-CA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4096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4096</a:t>
                      </a:r>
                      <a:endParaRPr lang="en-CA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111750" y="2924944"/>
            <a:ext cx="111643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04817" y="3140968"/>
            <a:ext cx="111643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4817" y="3356992"/>
            <a:ext cx="111643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04817" y="3573016"/>
            <a:ext cx="111643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04817" y="3789040"/>
            <a:ext cx="111643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199401" y="2768600"/>
            <a:ext cx="1274299" cy="2527619"/>
          </a:xfrm>
          <a:custGeom>
            <a:avLst/>
            <a:gdLst>
              <a:gd name="connsiteX0" fmla="*/ 4299 w 1274299"/>
              <a:gd name="connsiteY0" fmla="*/ 50800 h 2527619"/>
              <a:gd name="connsiteX1" fmla="*/ 42399 w 1274299"/>
              <a:gd name="connsiteY1" fmla="*/ 266700 h 2527619"/>
              <a:gd name="connsiteX2" fmla="*/ 67799 w 1274299"/>
              <a:gd name="connsiteY2" fmla="*/ 304800 h 2527619"/>
              <a:gd name="connsiteX3" fmla="*/ 93199 w 1274299"/>
              <a:gd name="connsiteY3" fmla="*/ 381000 h 2527619"/>
              <a:gd name="connsiteX4" fmla="*/ 131299 w 1274299"/>
              <a:gd name="connsiteY4" fmla="*/ 457200 h 2527619"/>
              <a:gd name="connsiteX5" fmla="*/ 169399 w 1274299"/>
              <a:gd name="connsiteY5" fmla="*/ 482600 h 2527619"/>
              <a:gd name="connsiteX6" fmla="*/ 194799 w 1274299"/>
              <a:gd name="connsiteY6" fmla="*/ 558800 h 2527619"/>
              <a:gd name="connsiteX7" fmla="*/ 207499 w 1274299"/>
              <a:gd name="connsiteY7" fmla="*/ 596900 h 2527619"/>
              <a:gd name="connsiteX8" fmla="*/ 220199 w 1274299"/>
              <a:gd name="connsiteY8" fmla="*/ 698500 h 2527619"/>
              <a:gd name="connsiteX9" fmla="*/ 258299 w 1274299"/>
              <a:gd name="connsiteY9" fmla="*/ 774700 h 2527619"/>
              <a:gd name="connsiteX10" fmla="*/ 283699 w 1274299"/>
              <a:gd name="connsiteY10" fmla="*/ 850900 h 2527619"/>
              <a:gd name="connsiteX11" fmla="*/ 296399 w 1274299"/>
              <a:gd name="connsiteY11" fmla="*/ 889000 h 2527619"/>
              <a:gd name="connsiteX12" fmla="*/ 309099 w 1274299"/>
              <a:gd name="connsiteY12" fmla="*/ 927100 h 2527619"/>
              <a:gd name="connsiteX13" fmla="*/ 334499 w 1274299"/>
              <a:gd name="connsiteY13" fmla="*/ 965200 h 2527619"/>
              <a:gd name="connsiteX14" fmla="*/ 359899 w 1274299"/>
              <a:gd name="connsiteY14" fmla="*/ 1041400 h 2527619"/>
              <a:gd name="connsiteX15" fmla="*/ 372599 w 1274299"/>
              <a:gd name="connsiteY15" fmla="*/ 1079500 h 2527619"/>
              <a:gd name="connsiteX16" fmla="*/ 385299 w 1274299"/>
              <a:gd name="connsiteY16" fmla="*/ 1130300 h 2527619"/>
              <a:gd name="connsiteX17" fmla="*/ 410699 w 1274299"/>
              <a:gd name="connsiteY17" fmla="*/ 1206500 h 2527619"/>
              <a:gd name="connsiteX18" fmla="*/ 436099 w 1274299"/>
              <a:gd name="connsiteY18" fmla="*/ 1282700 h 2527619"/>
              <a:gd name="connsiteX19" fmla="*/ 486899 w 1274299"/>
              <a:gd name="connsiteY19" fmla="*/ 1435100 h 2527619"/>
              <a:gd name="connsiteX20" fmla="*/ 499599 w 1274299"/>
              <a:gd name="connsiteY20" fmla="*/ 1473200 h 2527619"/>
              <a:gd name="connsiteX21" fmla="*/ 512299 w 1274299"/>
              <a:gd name="connsiteY21" fmla="*/ 1511300 h 2527619"/>
              <a:gd name="connsiteX22" fmla="*/ 524999 w 1274299"/>
              <a:gd name="connsiteY22" fmla="*/ 1574800 h 2527619"/>
              <a:gd name="connsiteX23" fmla="*/ 550399 w 1274299"/>
              <a:gd name="connsiteY23" fmla="*/ 1651000 h 2527619"/>
              <a:gd name="connsiteX24" fmla="*/ 563099 w 1274299"/>
              <a:gd name="connsiteY24" fmla="*/ 1765300 h 2527619"/>
              <a:gd name="connsiteX25" fmla="*/ 575799 w 1274299"/>
              <a:gd name="connsiteY25" fmla="*/ 1803400 h 2527619"/>
              <a:gd name="connsiteX26" fmla="*/ 588499 w 1274299"/>
              <a:gd name="connsiteY26" fmla="*/ 1866900 h 2527619"/>
              <a:gd name="connsiteX27" fmla="*/ 626599 w 1274299"/>
              <a:gd name="connsiteY27" fmla="*/ 1981200 h 2527619"/>
              <a:gd name="connsiteX28" fmla="*/ 702799 w 1274299"/>
              <a:gd name="connsiteY28" fmla="*/ 2209800 h 2527619"/>
              <a:gd name="connsiteX29" fmla="*/ 728199 w 1274299"/>
              <a:gd name="connsiteY29" fmla="*/ 2298700 h 2527619"/>
              <a:gd name="connsiteX30" fmla="*/ 753599 w 1274299"/>
              <a:gd name="connsiteY30" fmla="*/ 2374900 h 2527619"/>
              <a:gd name="connsiteX31" fmla="*/ 778999 w 1274299"/>
              <a:gd name="connsiteY31" fmla="*/ 2413000 h 2527619"/>
              <a:gd name="connsiteX32" fmla="*/ 791699 w 1274299"/>
              <a:gd name="connsiteY32" fmla="*/ 2451100 h 2527619"/>
              <a:gd name="connsiteX33" fmla="*/ 867899 w 1274299"/>
              <a:gd name="connsiteY33" fmla="*/ 2489200 h 2527619"/>
              <a:gd name="connsiteX34" fmla="*/ 931399 w 1274299"/>
              <a:gd name="connsiteY34" fmla="*/ 2501900 h 2527619"/>
              <a:gd name="connsiteX35" fmla="*/ 1071099 w 1274299"/>
              <a:gd name="connsiteY35" fmla="*/ 2527300 h 2527619"/>
              <a:gd name="connsiteX36" fmla="*/ 1248899 w 1274299"/>
              <a:gd name="connsiteY36" fmla="*/ 2489200 h 2527619"/>
              <a:gd name="connsiteX37" fmla="*/ 1274299 w 1274299"/>
              <a:gd name="connsiteY37" fmla="*/ 2413000 h 2527619"/>
              <a:gd name="connsiteX38" fmla="*/ 1236199 w 1274299"/>
              <a:gd name="connsiteY38" fmla="*/ 2197100 h 2527619"/>
              <a:gd name="connsiteX39" fmla="*/ 1223499 w 1274299"/>
              <a:gd name="connsiteY39" fmla="*/ 2159000 h 2527619"/>
              <a:gd name="connsiteX40" fmla="*/ 1172699 w 1274299"/>
              <a:gd name="connsiteY40" fmla="*/ 2082800 h 2527619"/>
              <a:gd name="connsiteX41" fmla="*/ 1147299 w 1274299"/>
              <a:gd name="connsiteY41" fmla="*/ 2044700 h 2527619"/>
              <a:gd name="connsiteX42" fmla="*/ 1096499 w 1274299"/>
              <a:gd name="connsiteY42" fmla="*/ 1892300 h 2527619"/>
              <a:gd name="connsiteX43" fmla="*/ 1083799 w 1274299"/>
              <a:gd name="connsiteY43" fmla="*/ 1854200 h 2527619"/>
              <a:gd name="connsiteX44" fmla="*/ 1071099 w 1274299"/>
              <a:gd name="connsiteY44" fmla="*/ 1816100 h 2527619"/>
              <a:gd name="connsiteX45" fmla="*/ 1032999 w 1274299"/>
              <a:gd name="connsiteY45" fmla="*/ 1689100 h 2527619"/>
              <a:gd name="connsiteX46" fmla="*/ 1020299 w 1274299"/>
              <a:gd name="connsiteY46" fmla="*/ 1651000 h 2527619"/>
              <a:gd name="connsiteX47" fmla="*/ 1007599 w 1274299"/>
              <a:gd name="connsiteY47" fmla="*/ 1612900 h 2527619"/>
              <a:gd name="connsiteX48" fmla="*/ 969499 w 1274299"/>
              <a:gd name="connsiteY48" fmla="*/ 1536700 h 2527619"/>
              <a:gd name="connsiteX49" fmla="*/ 944099 w 1274299"/>
              <a:gd name="connsiteY49" fmla="*/ 1498600 h 2527619"/>
              <a:gd name="connsiteX50" fmla="*/ 918699 w 1274299"/>
              <a:gd name="connsiteY50" fmla="*/ 1422400 h 2527619"/>
              <a:gd name="connsiteX51" fmla="*/ 905999 w 1274299"/>
              <a:gd name="connsiteY51" fmla="*/ 1384300 h 2527619"/>
              <a:gd name="connsiteX52" fmla="*/ 867899 w 1274299"/>
              <a:gd name="connsiteY52" fmla="*/ 1346200 h 2527619"/>
              <a:gd name="connsiteX53" fmla="*/ 829799 w 1274299"/>
              <a:gd name="connsiteY53" fmla="*/ 1270000 h 2527619"/>
              <a:gd name="connsiteX54" fmla="*/ 804399 w 1274299"/>
              <a:gd name="connsiteY54" fmla="*/ 1231900 h 2527619"/>
              <a:gd name="connsiteX55" fmla="*/ 791699 w 1274299"/>
              <a:gd name="connsiteY55" fmla="*/ 1193800 h 2527619"/>
              <a:gd name="connsiteX56" fmla="*/ 702799 w 1274299"/>
              <a:gd name="connsiteY56" fmla="*/ 1092200 h 2527619"/>
              <a:gd name="connsiteX57" fmla="*/ 651999 w 1274299"/>
              <a:gd name="connsiteY57" fmla="*/ 939800 h 2527619"/>
              <a:gd name="connsiteX58" fmla="*/ 639299 w 1274299"/>
              <a:gd name="connsiteY58" fmla="*/ 901700 h 2527619"/>
              <a:gd name="connsiteX59" fmla="*/ 588499 w 1274299"/>
              <a:gd name="connsiteY59" fmla="*/ 825500 h 2527619"/>
              <a:gd name="connsiteX60" fmla="*/ 563099 w 1274299"/>
              <a:gd name="connsiteY60" fmla="*/ 787400 h 2527619"/>
              <a:gd name="connsiteX61" fmla="*/ 537699 w 1274299"/>
              <a:gd name="connsiteY61" fmla="*/ 711200 h 2527619"/>
              <a:gd name="connsiteX62" fmla="*/ 524999 w 1274299"/>
              <a:gd name="connsiteY62" fmla="*/ 673100 h 2527619"/>
              <a:gd name="connsiteX63" fmla="*/ 499599 w 1274299"/>
              <a:gd name="connsiteY63" fmla="*/ 635000 h 2527619"/>
              <a:gd name="connsiteX64" fmla="*/ 486899 w 1274299"/>
              <a:gd name="connsiteY64" fmla="*/ 584200 h 2527619"/>
              <a:gd name="connsiteX65" fmla="*/ 461499 w 1274299"/>
              <a:gd name="connsiteY65" fmla="*/ 508000 h 2527619"/>
              <a:gd name="connsiteX66" fmla="*/ 448799 w 1274299"/>
              <a:gd name="connsiteY66" fmla="*/ 469900 h 2527619"/>
              <a:gd name="connsiteX67" fmla="*/ 436099 w 1274299"/>
              <a:gd name="connsiteY67" fmla="*/ 431800 h 2527619"/>
              <a:gd name="connsiteX68" fmla="*/ 423399 w 1274299"/>
              <a:gd name="connsiteY68" fmla="*/ 393700 h 2527619"/>
              <a:gd name="connsiteX69" fmla="*/ 410699 w 1274299"/>
              <a:gd name="connsiteY69" fmla="*/ 279400 h 2527619"/>
              <a:gd name="connsiteX70" fmla="*/ 397999 w 1274299"/>
              <a:gd name="connsiteY70" fmla="*/ 241300 h 2527619"/>
              <a:gd name="connsiteX71" fmla="*/ 321799 w 1274299"/>
              <a:gd name="connsiteY71" fmla="*/ 190500 h 2527619"/>
              <a:gd name="connsiteX72" fmla="*/ 283699 w 1274299"/>
              <a:gd name="connsiteY72" fmla="*/ 114300 h 2527619"/>
              <a:gd name="connsiteX73" fmla="*/ 245599 w 1274299"/>
              <a:gd name="connsiteY73" fmla="*/ 88900 h 2527619"/>
              <a:gd name="connsiteX74" fmla="*/ 182099 w 1274299"/>
              <a:gd name="connsiteY74" fmla="*/ 12700 h 2527619"/>
              <a:gd name="connsiteX75" fmla="*/ 143999 w 1274299"/>
              <a:gd name="connsiteY75" fmla="*/ 0 h 2527619"/>
              <a:gd name="connsiteX76" fmla="*/ 4299 w 1274299"/>
              <a:gd name="connsiteY76" fmla="*/ 38100 h 2527619"/>
              <a:gd name="connsiteX77" fmla="*/ 4299 w 1274299"/>
              <a:gd name="connsiteY77" fmla="*/ 50800 h 252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74299" h="2527619">
                <a:moveTo>
                  <a:pt x="4299" y="50800"/>
                </a:moveTo>
                <a:cubicBezTo>
                  <a:pt x="10649" y="88900"/>
                  <a:pt x="-13055" y="-10571"/>
                  <a:pt x="42399" y="266700"/>
                </a:cubicBezTo>
                <a:cubicBezTo>
                  <a:pt x="45392" y="281667"/>
                  <a:pt x="61600" y="290852"/>
                  <a:pt x="67799" y="304800"/>
                </a:cubicBezTo>
                <a:cubicBezTo>
                  <a:pt x="78673" y="329266"/>
                  <a:pt x="84732" y="355600"/>
                  <a:pt x="93199" y="381000"/>
                </a:cubicBezTo>
                <a:cubicBezTo>
                  <a:pt x="103528" y="411988"/>
                  <a:pt x="106680" y="432581"/>
                  <a:pt x="131299" y="457200"/>
                </a:cubicBezTo>
                <a:cubicBezTo>
                  <a:pt x="142092" y="467993"/>
                  <a:pt x="156699" y="474133"/>
                  <a:pt x="169399" y="482600"/>
                </a:cubicBezTo>
                <a:lnTo>
                  <a:pt x="194799" y="558800"/>
                </a:lnTo>
                <a:lnTo>
                  <a:pt x="207499" y="596900"/>
                </a:lnTo>
                <a:cubicBezTo>
                  <a:pt x="211732" y="630767"/>
                  <a:pt x="214094" y="664920"/>
                  <a:pt x="220199" y="698500"/>
                </a:cubicBezTo>
                <a:cubicBezTo>
                  <a:pt x="230888" y="757287"/>
                  <a:pt x="233270" y="718385"/>
                  <a:pt x="258299" y="774700"/>
                </a:cubicBezTo>
                <a:cubicBezTo>
                  <a:pt x="269173" y="799166"/>
                  <a:pt x="275232" y="825500"/>
                  <a:pt x="283699" y="850900"/>
                </a:cubicBezTo>
                <a:lnTo>
                  <a:pt x="296399" y="889000"/>
                </a:lnTo>
                <a:cubicBezTo>
                  <a:pt x="300632" y="901700"/>
                  <a:pt x="301673" y="915961"/>
                  <a:pt x="309099" y="927100"/>
                </a:cubicBezTo>
                <a:cubicBezTo>
                  <a:pt x="317566" y="939800"/>
                  <a:pt x="328300" y="951252"/>
                  <a:pt x="334499" y="965200"/>
                </a:cubicBezTo>
                <a:cubicBezTo>
                  <a:pt x="345373" y="989666"/>
                  <a:pt x="351432" y="1016000"/>
                  <a:pt x="359899" y="1041400"/>
                </a:cubicBezTo>
                <a:cubicBezTo>
                  <a:pt x="364132" y="1054100"/>
                  <a:pt x="369352" y="1066513"/>
                  <a:pt x="372599" y="1079500"/>
                </a:cubicBezTo>
                <a:cubicBezTo>
                  <a:pt x="376832" y="1096433"/>
                  <a:pt x="380283" y="1113582"/>
                  <a:pt x="385299" y="1130300"/>
                </a:cubicBezTo>
                <a:cubicBezTo>
                  <a:pt x="392992" y="1155945"/>
                  <a:pt x="402232" y="1181100"/>
                  <a:pt x="410699" y="1206500"/>
                </a:cubicBezTo>
                <a:lnTo>
                  <a:pt x="436099" y="1282700"/>
                </a:lnTo>
                <a:lnTo>
                  <a:pt x="486899" y="1435100"/>
                </a:lnTo>
                <a:lnTo>
                  <a:pt x="499599" y="1473200"/>
                </a:lnTo>
                <a:cubicBezTo>
                  <a:pt x="503832" y="1485900"/>
                  <a:pt x="509674" y="1498173"/>
                  <a:pt x="512299" y="1511300"/>
                </a:cubicBezTo>
                <a:cubicBezTo>
                  <a:pt x="516532" y="1532467"/>
                  <a:pt x="519319" y="1553975"/>
                  <a:pt x="524999" y="1574800"/>
                </a:cubicBezTo>
                <a:cubicBezTo>
                  <a:pt x="532044" y="1600631"/>
                  <a:pt x="550399" y="1651000"/>
                  <a:pt x="550399" y="1651000"/>
                </a:cubicBezTo>
                <a:cubicBezTo>
                  <a:pt x="554632" y="1689100"/>
                  <a:pt x="556797" y="1727487"/>
                  <a:pt x="563099" y="1765300"/>
                </a:cubicBezTo>
                <a:cubicBezTo>
                  <a:pt x="565300" y="1778505"/>
                  <a:pt x="572552" y="1790413"/>
                  <a:pt x="575799" y="1803400"/>
                </a:cubicBezTo>
                <a:cubicBezTo>
                  <a:pt x="581034" y="1824341"/>
                  <a:pt x="582819" y="1846075"/>
                  <a:pt x="588499" y="1866900"/>
                </a:cubicBezTo>
                <a:lnTo>
                  <a:pt x="626599" y="1981200"/>
                </a:lnTo>
                <a:lnTo>
                  <a:pt x="702799" y="2209800"/>
                </a:lnTo>
                <a:cubicBezTo>
                  <a:pt x="745480" y="2337843"/>
                  <a:pt x="680359" y="2139232"/>
                  <a:pt x="728199" y="2298700"/>
                </a:cubicBezTo>
                <a:cubicBezTo>
                  <a:pt x="735892" y="2324345"/>
                  <a:pt x="738747" y="2352623"/>
                  <a:pt x="753599" y="2374900"/>
                </a:cubicBezTo>
                <a:cubicBezTo>
                  <a:pt x="762066" y="2387600"/>
                  <a:pt x="772173" y="2399348"/>
                  <a:pt x="778999" y="2413000"/>
                </a:cubicBezTo>
                <a:cubicBezTo>
                  <a:pt x="784986" y="2424974"/>
                  <a:pt x="783336" y="2440647"/>
                  <a:pt x="791699" y="2451100"/>
                </a:cubicBezTo>
                <a:cubicBezTo>
                  <a:pt x="807219" y="2470500"/>
                  <a:pt x="844892" y="2483448"/>
                  <a:pt x="867899" y="2489200"/>
                </a:cubicBezTo>
                <a:cubicBezTo>
                  <a:pt x="888840" y="2494435"/>
                  <a:pt x="910327" y="2497217"/>
                  <a:pt x="931399" y="2501900"/>
                </a:cubicBezTo>
                <a:cubicBezTo>
                  <a:pt x="1039184" y="2525852"/>
                  <a:pt x="916996" y="2505285"/>
                  <a:pt x="1071099" y="2527300"/>
                </a:cubicBezTo>
                <a:cubicBezTo>
                  <a:pt x="1080101" y="2526482"/>
                  <a:pt x="1219519" y="2536207"/>
                  <a:pt x="1248899" y="2489200"/>
                </a:cubicBezTo>
                <a:cubicBezTo>
                  <a:pt x="1263089" y="2466496"/>
                  <a:pt x="1274299" y="2413000"/>
                  <a:pt x="1274299" y="2413000"/>
                </a:cubicBezTo>
                <a:cubicBezTo>
                  <a:pt x="1259175" y="2246636"/>
                  <a:pt x="1276385" y="2317659"/>
                  <a:pt x="1236199" y="2197100"/>
                </a:cubicBezTo>
                <a:cubicBezTo>
                  <a:pt x="1231966" y="2184400"/>
                  <a:pt x="1230925" y="2170139"/>
                  <a:pt x="1223499" y="2159000"/>
                </a:cubicBezTo>
                <a:lnTo>
                  <a:pt x="1172699" y="2082800"/>
                </a:lnTo>
                <a:cubicBezTo>
                  <a:pt x="1164232" y="2070100"/>
                  <a:pt x="1152126" y="2059180"/>
                  <a:pt x="1147299" y="2044700"/>
                </a:cubicBezTo>
                <a:lnTo>
                  <a:pt x="1096499" y="1892300"/>
                </a:lnTo>
                <a:lnTo>
                  <a:pt x="1083799" y="1854200"/>
                </a:lnTo>
                <a:cubicBezTo>
                  <a:pt x="1079566" y="1841500"/>
                  <a:pt x="1074346" y="1829087"/>
                  <a:pt x="1071099" y="1816100"/>
                </a:cubicBezTo>
                <a:cubicBezTo>
                  <a:pt x="1051905" y="1739325"/>
                  <a:pt x="1063919" y="1781859"/>
                  <a:pt x="1032999" y="1689100"/>
                </a:cubicBezTo>
                <a:lnTo>
                  <a:pt x="1020299" y="1651000"/>
                </a:lnTo>
                <a:cubicBezTo>
                  <a:pt x="1016066" y="1638300"/>
                  <a:pt x="1015025" y="1624039"/>
                  <a:pt x="1007599" y="1612900"/>
                </a:cubicBezTo>
                <a:cubicBezTo>
                  <a:pt x="934806" y="1503711"/>
                  <a:pt x="1022079" y="1641860"/>
                  <a:pt x="969499" y="1536700"/>
                </a:cubicBezTo>
                <a:cubicBezTo>
                  <a:pt x="962673" y="1523048"/>
                  <a:pt x="950298" y="1512548"/>
                  <a:pt x="944099" y="1498600"/>
                </a:cubicBezTo>
                <a:cubicBezTo>
                  <a:pt x="933225" y="1474134"/>
                  <a:pt x="927166" y="1447800"/>
                  <a:pt x="918699" y="1422400"/>
                </a:cubicBezTo>
                <a:cubicBezTo>
                  <a:pt x="914466" y="1409700"/>
                  <a:pt x="915465" y="1393766"/>
                  <a:pt x="905999" y="1384300"/>
                </a:cubicBezTo>
                <a:cubicBezTo>
                  <a:pt x="893299" y="1371600"/>
                  <a:pt x="879397" y="1359998"/>
                  <a:pt x="867899" y="1346200"/>
                </a:cubicBezTo>
                <a:cubicBezTo>
                  <a:pt x="822403" y="1291605"/>
                  <a:pt x="858438" y="1327278"/>
                  <a:pt x="829799" y="1270000"/>
                </a:cubicBezTo>
                <a:cubicBezTo>
                  <a:pt x="822973" y="1256348"/>
                  <a:pt x="811225" y="1245552"/>
                  <a:pt x="804399" y="1231900"/>
                </a:cubicBezTo>
                <a:cubicBezTo>
                  <a:pt x="798412" y="1219926"/>
                  <a:pt x="798200" y="1205502"/>
                  <a:pt x="791699" y="1193800"/>
                </a:cubicBezTo>
                <a:cubicBezTo>
                  <a:pt x="748121" y="1115359"/>
                  <a:pt x="758455" y="1129304"/>
                  <a:pt x="702799" y="1092200"/>
                </a:cubicBezTo>
                <a:lnTo>
                  <a:pt x="651999" y="939800"/>
                </a:lnTo>
                <a:cubicBezTo>
                  <a:pt x="647766" y="927100"/>
                  <a:pt x="646725" y="912839"/>
                  <a:pt x="639299" y="901700"/>
                </a:cubicBezTo>
                <a:lnTo>
                  <a:pt x="588499" y="825500"/>
                </a:lnTo>
                <a:cubicBezTo>
                  <a:pt x="580032" y="812800"/>
                  <a:pt x="567926" y="801880"/>
                  <a:pt x="563099" y="787400"/>
                </a:cubicBezTo>
                <a:lnTo>
                  <a:pt x="537699" y="711200"/>
                </a:lnTo>
                <a:cubicBezTo>
                  <a:pt x="533466" y="698500"/>
                  <a:pt x="532425" y="684239"/>
                  <a:pt x="524999" y="673100"/>
                </a:cubicBezTo>
                <a:lnTo>
                  <a:pt x="499599" y="635000"/>
                </a:lnTo>
                <a:cubicBezTo>
                  <a:pt x="495366" y="618067"/>
                  <a:pt x="491915" y="600918"/>
                  <a:pt x="486899" y="584200"/>
                </a:cubicBezTo>
                <a:cubicBezTo>
                  <a:pt x="479206" y="558555"/>
                  <a:pt x="469966" y="533400"/>
                  <a:pt x="461499" y="508000"/>
                </a:cubicBezTo>
                <a:lnTo>
                  <a:pt x="448799" y="469900"/>
                </a:lnTo>
                <a:lnTo>
                  <a:pt x="436099" y="431800"/>
                </a:lnTo>
                <a:lnTo>
                  <a:pt x="423399" y="393700"/>
                </a:lnTo>
                <a:cubicBezTo>
                  <a:pt x="419166" y="355600"/>
                  <a:pt x="417001" y="317213"/>
                  <a:pt x="410699" y="279400"/>
                </a:cubicBezTo>
                <a:cubicBezTo>
                  <a:pt x="408498" y="266195"/>
                  <a:pt x="407465" y="250766"/>
                  <a:pt x="397999" y="241300"/>
                </a:cubicBezTo>
                <a:cubicBezTo>
                  <a:pt x="376413" y="219714"/>
                  <a:pt x="321799" y="190500"/>
                  <a:pt x="321799" y="190500"/>
                </a:cubicBezTo>
                <a:cubicBezTo>
                  <a:pt x="311470" y="159512"/>
                  <a:pt x="308318" y="138919"/>
                  <a:pt x="283699" y="114300"/>
                </a:cubicBezTo>
                <a:cubicBezTo>
                  <a:pt x="272906" y="103507"/>
                  <a:pt x="258299" y="97367"/>
                  <a:pt x="245599" y="88900"/>
                </a:cubicBezTo>
                <a:cubicBezTo>
                  <a:pt x="226857" y="60787"/>
                  <a:pt x="211435" y="32257"/>
                  <a:pt x="182099" y="12700"/>
                </a:cubicBezTo>
                <a:cubicBezTo>
                  <a:pt x="170960" y="5274"/>
                  <a:pt x="156699" y="4233"/>
                  <a:pt x="143999" y="0"/>
                </a:cubicBezTo>
                <a:cubicBezTo>
                  <a:pt x="109292" y="4338"/>
                  <a:pt x="34108" y="-1646"/>
                  <a:pt x="4299" y="38100"/>
                </a:cubicBezTo>
                <a:cubicBezTo>
                  <a:pt x="-781" y="44873"/>
                  <a:pt x="-2051" y="12700"/>
                  <a:pt x="4299" y="508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683568" y="56612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All that is required is to know the ND#.  The light will be reduced by this factor when the filter is in use.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89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2312" y="404664"/>
            <a:ext cx="497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Neutral Density filter Types</a:t>
            </a:r>
            <a:endParaRPr lang="en-CA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484784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Fixed</a:t>
            </a:r>
            <a:r>
              <a:rPr lang="en-CA" dirty="0" smtClean="0"/>
              <a:t>:  Have one light reduction 	amount</a:t>
            </a:r>
          </a:p>
          <a:p>
            <a:r>
              <a:rPr lang="en-CA" dirty="0" smtClean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High image quality</a:t>
            </a:r>
          </a:p>
          <a:p>
            <a:r>
              <a:rPr lang="en-CA" dirty="0" smtClean="0"/>
              <a:t>Disadvantages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Inconvenient screwing on                                                                                                   and off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487612"/>
            <a:ext cx="4176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Variable</a:t>
            </a:r>
            <a:r>
              <a:rPr lang="en-CA" dirty="0" smtClean="0"/>
              <a:t>:  Consist of two polarizing 	filters which counter rotate.</a:t>
            </a:r>
          </a:p>
          <a:p>
            <a:r>
              <a:rPr lang="en-CA" dirty="0" smtClean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Convenient</a:t>
            </a:r>
          </a:p>
          <a:p>
            <a:r>
              <a:rPr lang="en-CA" dirty="0" smtClean="0"/>
              <a:t>Disadvantages: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Get the artifacts associated 	with polarizing filters</a:t>
            </a:r>
            <a:r>
              <a:rPr lang="en-CA" dirty="0"/>
              <a:t>	</a:t>
            </a:r>
            <a:r>
              <a:rPr lang="en-CA" dirty="0" smtClean="0"/>
              <a:t>	screen (rainbow)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Reflections are colour shifted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At their darkest settings get a cross pattern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Thicker…degrade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hlinkClick r:id="rId2"/>
              </a:rPr>
              <a:t>https://www.youtube.com/watch?v=jMCJtggkXX0&amp;feature=youtu.be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06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6891" y="83671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n-CA" dirty="0" smtClean="0"/>
              <a:t>Rectangular with a holder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CA" dirty="0" smtClean="0"/>
              <a:t>Very convenient since gels easily slip in and out</a:t>
            </a:r>
            <a:endParaRPr lang="en-CA" dirty="0"/>
          </a:p>
          <a:p>
            <a:endParaRPr lang="en-CA" dirty="0"/>
          </a:p>
        </p:txBody>
      </p:sp>
      <p:pic>
        <p:nvPicPr>
          <p:cNvPr id="9" name="Picture 3" descr="C:\Users\Beeves Desktop\Desktop\Rectangular filter and hol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346891" y="1628800"/>
            <a:ext cx="8496944" cy="30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4046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Neutral Density filter Types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7840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Daylight Long Exposures:  Examples</a:t>
            </a:r>
            <a:endParaRPr lang="en-C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604448" cy="5736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956376" y="623731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 sec</a:t>
            </a:r>
            <a:endParaRPr lang="en-CA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76490" cy="562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922342" y="609108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240 sec</a:t>
            </a:r>
            <a:endParaRPr lang="en-CA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5875"/>
            <a:ext cx="8332124" cy="555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848364" y="596497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420 sec</a:t>
            </a:r>
            <a:endParaRPr lang="en-CA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" y="883653"/>
            <a:ext cx="8188108" cy="538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920372" y="581108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58 sec</a:t>
            </a:r>
            <a:endParaRPr lang="en-CA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3" y="883653"/>
            <a:ext cx="8362081" cy="5545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030354" y="6030621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40 sec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0362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Daylight Long Exposures:  Procedure</a:t>
            </a:r>
            <a:endParaRPr lang="en-C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124744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 smtClean="0"/>
              <a:t>Setup camera on tripod 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Focus on scene.</a:t>
            </a:r>
          </a:p>
          <a:p>
            <a:pPr lvl="1"/>
            <a:r>
              <a:rPr lang="en-CA" dirty="0" smtClean="0"/>
              <a:t>-You may have to use manual focus or back button focus because your camera may not focus with the ND filter attached.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Select a small aperture (large </a:t>
            </a:r>
            <a:r>
              <a:rPr lang="en-CA" i="1" dirty="0" smtClean="0"/>
              <a:t>f</a:t>
            </a:r>
            <a:r>
              <a:rPr lang="en-CA" dirty="0" smtClean="0"/>
              <a:t> number) 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Select the lowest ISO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Read the shutter speed without the filter.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SLR cameras:  install the cover over the eye piece of the viewfinder.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Determine the exposure time desired and attach the appropriate ND filter(s).</a:t>
            </a:r>
          </a:p>
          <a:p>
            <a:r>
              <a:rPr lang="en-CA" dirty="0" smtClean="0"/>
              <a:t>                                                              or</a:t>
            </a:r>
          </a:p>
          <a:p>
            <a:r>
              <a:rPr lang="en-CA" dirty="0" smtClean="0"/>
              <a:t>       Calculate the exposure time with the ND filter in hand.</a:t>
            </a:r>
          </a:p>
          <a:p>
            <a:r>
              <a:rPr lang="en-CA" dirty="0" smtClean="0"/>
              <a:t>7.  Set the shutter speed to the calculated time</a:t>
            </a:r>
          </a:p>
          <a:p>
            <a:pPr lvl="1"/>
            <a:r>
              <a:rPr lang="en-CA" dirty="0" smtClean="0"/>
              <a:t>-If the time is beyond the lowest shutter speed of your camera use bulb.</a:t>
            </a:r>
          </a:p>
          <a:p>
            <a:r>
              <a:rPr lang="en-CA" dirty="0" smtClean="0"/>
              <a:t>8.  Take the picture.</a:t>
            </a:r>
          </a:p>
          <a:p>
            <a:pPr lvl="1"/>
            <a:r>
              <a:rPr lang="en-CA" dirty="0" smtClean="0"/>
              <a:t>-it is helpful to set camera delay to 2 seconds to avoid initial camera shake</a:t>
            </a:r>
          </a:p>
          <a:p>
            <a:pPr lvl="1"/>
            <a:r>
              <a:rPr lang="en-CA" dirty="0" smtClean="0"/>
              <a:t>-a remote shutter release 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-avoids hand camera shake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-can lock shutter open and leave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	</a:t>
            </a:r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39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Long Exposures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Miscellaneous</a:t>
            </a:r>
            <a:r>
              <a:rPr lang="en-CA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Very long exposures of sunsets/sunrises can increase the colour since as time passes the colour moves through the sky.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Exposures of multiple seconds increases noise.  Cameras have Long Exposure Noise Reduction (LENR) however this doubles the exposure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Moving objects can be eliminated with long exposure.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 camera movement (ICM) is facilitated by decreasing the shutter speed.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875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1" y="680419"/>
            <a:ext cx="3896617" cy="584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8949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Camera Movement: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602128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1/100, f2.8</a:t>
            </a:r>
            <a:endParaRPr lang="en-CA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01317"/>
            <a:ext cx="3888432" cy="583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308304" y="602128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 sec, f/5.6</a:t>
            </a:r>
            <a:endParaRPr lang="en-CA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279"/>
            <a:ext cx="4392488" cy="6588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68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Long Exposures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Requirements</a:t>
            </a:r>
            <a:r>
              <a:rPr lang="en-CA" sz="2400" dirty="0" smtClean="0"/>
              <a:t>:</a:t>
            </a:r>
          </a:p>
          <a:p>
            <a:r>
              <a:rPr lang="en-CA" sz="2400" dirty="0"/>
              <a:t>	</a:t>
            </a:r>
            <a:r>
              <a:rPr lang="en-CA" sz="2400" dirty="0" smtClean="0"/>
              <a:t>1.  Tripod</a:t>
            </a:r>
          </a:p>
          <a:p>
            <a:r>
              <a:rPr lang="en-CA" sz="2400" dirty="0"/>
              <a:t>	</a:t>
            </a:r>
            <a:r>
              <a:rPr lang="en-CA" sz="2400" dirty="0" smtClean="0"/>
              <a:t>2.  Camera which allows control of the shutter speed.</a:t>
            </a:r>
          </a:p>
          <a:p>
            <a:r>
              <a:rPr lang="en-CA" sz="2400" dirty="0"/>
              <a:t>	</a:t>
            </a:r>
            <a:r>
              <a:rPr lang="en-CA" sz="2400" dirty="0" smtClean="0"/>
              <a:t>	allows for a bulb setting*</a:t>
            </a:r>
          </a:p>
          <a:p>
            <a:r>
              <a:rPr lang="en-CA" sz="2400" dirty="0"/>
              <a:t>	</a:t>
            </a:r>
            <a:r>
              <a:rPr lang="en-CA" sz="2400" dirty="0" smtClean="0"/>
              <a:t>3.  SLR cameras a method of blocking the viewfinder.</a:t>
            </a:r>
          </a:p>
          <a:p>
            <a:r>
              <a:rPr lang="en-CA" sz="2400" dirty="0"/>
              <a:t>	</a:t>
            </a:r>
            <a:r>
              <a:rPr lang="en-CA" sz="2400" dirty="0" smtClean="0"/>
              <a:t>4.  Camera which allows ISO control*</a:t>
            </a:r>
          </a:p>
          <a:p>
            <a:r>
              <a:rPr lang="en-CA" sz="2400" dirty="0"/>
              <a:t>	</a:t>
            </a:r>
            <a:r>
              <a:rPr lang="en-CA" sz="2400" dirty="0" smtClean="0"/>
              <a:t>	reducing the ISO increases the exposure time.</a:t>
            </a:r>
          </a:p>
          <a:p>
            <a:r>
              <a:rPr lang="en-CA" sz="2400" dirty="0"/>
              <a:t>	</a:t>
            </a:r>
            <a:r>
              <a:rPr lang="en-CA" sz="2400" dirty="0" smtClean="0"/>
              <a:t>5.  Camera which allows manual focus*</a:t>
            </a:r>
          </a:p>
          <a:p>
            <a:r>
              <a:rPr lang="en-CA" sz="2400" dirty="0"/>
              <a:t>	</a:t>
            </a:r>
            <a:r>
              <a:rPr lang="en-CA" sz="2400" dirty="0" smtClean="0"/>
              <a:t>6.  Remote shutter release*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630932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*Not essential but extremely helpful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72782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54868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is the end of the slide show, however ND filters can also be sold using an “optical density” decimal.  This is a mathematical way of describing ND filters and is useful to know only when purchasing these filters.</a:t>
            </a:r>
          </a:p>
          <a:p>
            <a:r>
              <a:rPr lang="en-CA" dirty="0" smtClean="0"/>
              <a:t>You can end the slide show now or continue to learn about Optical Density.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78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Neutral Density filters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807686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2000" b="1" dirty="0" smtClean="0"/>
              <a:t>Can also be sold by Light blocking strength:   Optical Density</a:t>
            </a:r>
            <a:endParaRPr lang="en-CA" dirty="0" smtClean="0"/>
          </a:p>
          <a:p>
            <a:pPr marL="457200" lvl="2"/>
            <a:r>
              <a:rPr lang="en-CA" sz="2000" dirty="0" smtClean="0"/>
              <a:t>A decimal number related to the light stopping ability of the filter  </a:t>
            </a:r>
          </a:p>
          <a:p>
            <a:endParaRPr lang="en-CA" dirty="0"/>
          </a:p>
        </p:txBody>
      </p:sp>
      <p:pic>
        <p:nvPicPr>
          <p:cNvPr id="7" name="Picture 2" descr="C:\Users\Beeves Desktop\Desktop\Light blocking design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5" y="1550448"/>
            <a:ext cx="6134157" cy="16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eeves Desktop\Desktop\ND fil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" y="3428999"/>
            <a:ext cx="6134157" cy="20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886564"/>
            <a:ext cx="3168352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2800" dirty="0">
                <a:latin typeface="Calibri"/>
                <a:ea typeface="Calibri"/>
                <a:cs typeface="Times New Roman"/>
              </a:rPr>
              <a:t>ND# = 10</a:t>
            </a:r>
            <a:r>
              <a:rPr lang="en-CA" sz="2800" baseline="30000" dirty="0">
                <a:latin typeface="Calibri"/>
                <a:ea typeface="Calibri"/>
                <a:cs typeface="Times New Roman"/>
              </a:rPr>
              <a:t>Optical Density</a:t>
            </a:r>
            <a:endParaRPr lang="en-CA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83968" y="1550448"/>
            <a:ext cx="1152128" cy="438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2780801" y="2645836"/>
            <a:ext cx="351039" cy="2071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283968" y="2641453"/>
            <a:ext cx="1656184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rgbClr val="FF0000"/>
                </a:solidFill>
              </a:rPr>
              <a:t>This is a ND64 filter</a:t>
            </a:r>
            <a:endParaRPr lang="en-CA" sz="1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5357" y="3675042"/>
            <a:ext cx="1512168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rgbClr val="FF0000"/>
                </a:solidFill>
              </a:rPr>
              <a:t>This is a ND1000 filter</a:t>
            </a:r>
            <a:endParaRPr lang="en-CA" sz="10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83584" y="3408093"/>
            <a:ext cx="540060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6588224" y="236165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decimal tells you this is an OPTICAL DENSITY.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588656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This is very mathematical an not necessary to know in order to use ND filters, only to buy them.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9392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Neutral Density filters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80768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2000" b="1" dirty="0" smtClean="0"/>
              <a:t>Light blocking strength:   Optical Density</a:t>
            </a:r>
            <a:endParaRPr lang="en-CA" dirty="0" smtClean="0"/>
          </a:p>
          <a:p>
            <a:pPr marL="457200" lvl="2"/>
            <a:r>
              <a:rPr lang="en-CA" dirty="0" smtClean="0"/>
              <a:t>A decimal number related to the light stopping ability of the </a:t>
            </a:r>
            <a:r>
              <a:rPr lang="en-CA" smtClean="0"/>
              <a:t>filter </a:t>
            </a:r>
            <a:r>
              <a:rPr lang="en-CA" smtClean="0"/>
              <a:t>(ND</a:t>
            </a:r>
            <a:r>
              <a:rPr lang="en-CA" dirty="0" smtClean="0"/>
              <a:t>#=log</a:t>
            </a:r>
            <a:r>
              <a:rPr lang="en-CA" baseline="-25000" dirty="0" smtClean="0"/>
              <a:t>10</a:t>
            </a:r>
            <a:r>
              <a:rPr lang="en-CA" dirty="0" smtClean="0"/>
              <a:t>Optical Density)  </a:t>
            </a:r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761453"/>
              </p:ext>
            </p:extLst>
          </p:nvPr>
        </p:nvGraphicFramePr>
        <p:xfrm>
          <a:off x="575556" y="1844824"/>
          <a:ext cx="4176464" cy="47706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52128"/>
                <a:gridCol w="1152128"/>
                <a:gridCol w="1872208"/>
              </a:tblGrid>
              <a:tr h="31296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sng" strike="noStrike" dirty="0" smtClean="0">
                          <a:effectLst/>
                          <a:latin typeface="+mj-lt"/>
                        </a:rPr>
                        <a:t>Stops</a:t>
                      </a:r>
                      <a:endParaRPr lang="en-CA" sz="12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sng" strike="noStrike" dirty="0" err="1">
                          <a:effectLst/>
                          <a:latin typeface="+mj-lt"/>
                        </a:rPr>
                        <a:t>ND</a:t>
                      </a:r>
                      <a:r>
                        <a:rPr lang="en-CA" sz="1200" u="sng" strike="noStrike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CA" sz="1200" b="1" i="0" u="sng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u="sng" strike="noStrike" dirty="0">
                          <a:effectLst/>
                          <a:latin typeface="+mj-lt"/>
                        </a:rPr>
                        <a:t>Optical Density</a:t>
                      </a:r>
                      <a:endParaRPr lang="en-CA" sz="12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0.3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0.6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0.9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16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1.2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32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1.5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64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1.8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128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2.1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256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2.4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512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2.7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1024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3.0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11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2048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3.3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4096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3.6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13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8192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3.9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16384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4.2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15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32768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4.5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65536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4.8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17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131072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5.1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262144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5.4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19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524288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5.7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20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>
                          <a:effectLst/>
                          <a:latin typeface="+mj-lt"/>
                        </a:rPr>
                        <a:t>1048576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j-lt"/>
                        </a:rPr>
                        <a:t>6.0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04048" y="203879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table may be useful when purchasing a ND filter.</a:t>
            </a:r>
          </a:p>
          <a:p>
            <a:r>
              <a:rPr lang="en-CA" dirty="0" smtClean="0"/>
              <a:t>After obtaining the filter only the ND</a:t>
            </a:r>
            <a:r>
              <a:rPr lang="en-CA" dirty="0" smtClean="0">
                <a:solidFill>
                  <a:srgbClr val="FF0000"/>
                </a:solidFill>
              </a:rPr>
              <a:t>#</a:t>
            </a:r>
            <a:r>
              <a:rPr lang="en-CA" dirty="0" smtClean="0"/>
              <a:t> (</a:t>
            </a:r>
            <a:r>
              <a:rPr lang="en-CA" dirty="0" smtClean="0">
                <a:solidFill>
                  <a:srgbClr val="FF0000"/>
                </a:solidFill>
              </a:rPr>
              <a:t>light reduction factor</a:t>
            </a:r>
            <a:r>
              <a:rPr lang="en-CA" dirty="0" smtClean="0"/>
              <a:t>) is necessary to know.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0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Low Light Long Exposures </a:t>
            </a:r>
            <a:r>
              <a:rPr lang="en-CA" dirty="0" smtClean="0"/>
              <a:t>(Evening)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9" y="1268760"/>
            <a:ext cx="7638138" cy="534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092280" y="6185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20 sec.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2446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Low Light Long Exposures </a:t>
            </a:r>
            <a:r>
              <a:rPr lang="en-CA" dirty="0" smtClean="0"/>
              <a:t>(the “Blue Hour”)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38178"/>
            <a:ext cx="4896544" cy="340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21075" y="60932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¼ sec 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55876"/>
            <a:ext cx="4896544" cy="3361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956376" y="3789040"/>
            <a:ext cx="71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1.5 sec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289309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Low Light Long Exposures</a:t>
            </a:r>
            <a:endParaRPr lang="en-C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780928"/>
            <a:ext cx="5709791" cy="385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86" y="855877"/>
            <a:ext cx="5155828" cy="3437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48064" y="62373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15 sec</a:t>
            </a:r>
            <a:endParaRPr lang="en-C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028384" y="38610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8 sec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1724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Low Light Long Exposures</a:t>
            </a:r>
            <a:endParaRPr lang="en-C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3" y="1052736"/>
            <a:ext cx="7805686" cy="558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92280" y="624718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15 sec.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201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Daylight Long Exposures</a:t>
            </a:r>
            <a:endParaRPr lang="en-CA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" y="1124744"/>
            <a:ext cx="4175338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16016" y="105273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Goal</a:t>
            </a:r>
            <a:r>
              <a:rPr lang="en-CA" dirty="0" smtClean="0"/>
              <a:t>:  Reduce the amount of light entering the camera in order to increase the exposure time.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447595" y="617517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1.6 sec.</a:t>
            </a:r>
            <a:endParaRPr lang="en-C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234888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Strategies</a:t>
            </a:r>
            <a:r>
              <a:rPr lang="en-CA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Use shutter priority or manual mode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Use a small lens opening (high </a:t>
            </a:r>
            <a:r>
              <a:rPr lang="en-CA" i="1" dirty="0" err="1" smtClean="0"/>
              <a:t>f</a:t>
            </a:r>
            <a:r>
              <a:rPr lang="en-CA" dirty="0" err="1" smtClean="0"/>
              <a:t>#</a:t>
            </a:r>
            <a:r>
              <a:rPr lang="en-CA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Use the lowest ISO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Use a ND (neutral density) filter</a:t>
            </a:r>
          </a:p>
          <a:p>
            <a:pPr marL="342900" indent="-3429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33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Daylight Long Exposures</a:t>
            </a:r>
            <a:endParaRPr lang="en-CA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Neutral Density Filters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4" y="1268760"/>
            <a:ext cx="2612507" cy="2508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840" y="1268760"/>
            <a:ext cx="60121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Darkened colourless filters which reduce the amount of light entering the camera.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Sold in </a:t>
            </a:r>
            <a:r>
              <a:rPr lang="en-CA" sz="2400" b="1" dirty="0" smtClean="0"/>
              <a:t>stop</a:t>
            </a:r>
            <a:r>
              <a:rPr lang="en-CA" dirty="0" smtClean="0"/>
              <a:t> reductions and/or </a:t>
            </a:r>
            <a:r>
              <a:rPr lang="en-CA" sz="2400" b="1" dirty="0" smtClean="0"/>
              <a:t>time</a:t>
            </a:r>
            <a:r>
              <a:rPr lang="en-CA" dirty="0" smtClean="0"/>
              <a:t> reductions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</a:t>
            </a:r>
            <a:r>
              <a:rPr lang="en-CA" sz="2400" b="1" dirty="0" smtClean="0"/>
              <a:t>time</a:t>
            </a:r>
            <a:r>
              <a:rPr lang="en-CA" dirty="0" smtClean="0"/>
              <a:t> reduction is stamped on the filter 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The filter size is also on the ring (must fit lens)</a:t>
            </a:r>
          </a:p>
          <a:p>
            <a:endParaRPr lang="en-CA" dirty="0" smtClean="0"/>
          </a:p>
          <a:p>
            <a:r>
              <a:rPr lang="en-CA" b="1" u="sng" dirty="0" smtClean="0"/>
              <a:t>Scenario</a:t>
            </a:r>
            <a:r>
              <a:rPr lang="en-CA" dirty="0" smtClean="0"/>
              <a:t>: Without a ND filter:  </a:t>
            </a:r>
            <a:r>
              <a:rPr lang="en-CA" i="1" dirty="0" smtClean="0"/>
              <a:t>f</a:t>
            </a:r>
            <a:r>
              <a:rPr lang="en-CA" dirty="0" smtClean="0"/>
              <a:t>16, ISO 100, </a:t>
            </a:r>
            <a:r>
              <a:rPr lang="en-CA" b="1" dirty="0" smtClean="0">
                <a:solidFill>
                  <a:srgbClr val="FF0000"/>
                </a:solidFill>
              </a:rPr>
              <a:t>1/200</a:t>
            </a:r>
            <a:r>
              <a:rPr lang="en-CA" dirty="0" smtClean="0"/>
              <a:t> sec.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ND8 filter will reduce the light 8 times.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Increase exposure time 8x (1/200 sec </a:t>
            </a:r>
            <a:r>
              <a:rPr lang="en-CA" sz="1400" dirty="0"/>
              <a:t>[</a:t>
            </a:r>
            <a:r>
              <a:rPr lang="en-CA" sz="1400" dirty="0" smtClean="0"/>
              <a:t>wo]-&gt; 1/25 sec [with])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8x(1/200)= 8/200 = 1/25 sec.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ND64 filter will reduce the light 64 times.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Increase exposure time 64x (1/200 sec [wo]-&gt;1/3 sec [with])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64x(1/200)=64/200=1/3sec.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ND1000 filter will reduce the light 1000 times.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Increase exposure time 1000x (1/200sec [wo]-&gt;5 sec [with])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1000x(1/200)=1000/200=5 sec.</a:t>
            </a:r>
          </a:p>
        </p:txBody>
      </p:sp>
      <p:sp>
        <p:nvSpPr>
          <p:cNvPr id="11" name="Oval 10"/>
          <p:cNvSpPr/>
          <p:nvPr/>
        </p:nvSpPr>
        <p:spPr>
          <a:xfrm>
            <a:off x="323528" y="2276872"/>
            <a:ext cx="28803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49338" r="16401"/>
          <a:stretch/>
        </p:blipFill>
        <p:spPr>
          <a:xfrm>
            <a:off x="312573" y="3844669"/>
            <a:ext cx="2632198" cy="135389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7544" y="3284984"/>
            <a:ext cx="504056" cy="1236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67544" y="4521615"/>
            <a:ext cx="1656184" cy="676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07504" y="609165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THE ND# TIMES THE SHUTTER SPEED (SEC) = SHUTTER SPEED WITH FILTER</a:t>
            </a:r>
          </a:p>
          <a:p>
            <a:pPr algn="r"/>
            <a:r>
              <a:rPr lang="en-CA" sz="1400" dirty="0" smtClean="0"/>
              <a:t>(The shutter speed given by your camera is 1/sec)</a:t>
            </a:r>
            <a:endParaRPr lang="en-CA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73216"/>
            <a:ext cx="793739" cy="64807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1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Daylight Long Exposures</a:t>
            </a:r>
            <a:endParaRPr lang="en-CA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Neutral Density Filters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1263975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“Sunny 16 rule” states on a sunny day at ISO 100 and f16, the shutter speed will by 1/100.  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68759"/>
            <a:ext cx="6465514" cy="4113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948264" y="309673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ND# was used to expose this scene for one second?</a:t>
            </a:r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25" y="4221088"/>
            <a:ext cx="551507" cy="450294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512" y="5445224"/>
            <a:ext cx="8928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(ND#) X SHUTTER SPEED (SEC) = FILTERED SHUTTER SPEED</a:t>
            </a:r>
          </a:p>
          <a:p>
            <a:pPr algn="r"/>
            <a:r>
              <a:rPr lang="en-CA" sz="1400" dirty="0" smtClean="0"/>
              <a:t>(The shutter speed given by your camera is 1/sec)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ND# = FILTERED SHUTTER SPEED/SHUTTER SPEED (SEC)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ND# = 1/(1/100) = 100</a:t>
            </a:r>
            <a:endParaRPr lang="en-C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49411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 sec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3926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878</TotalTime>
  <Words>1494</Words>
  <Application>Microsoft Office PowerPoint</Application>
  <PresentationFormat>On-screen Show (4:3)</PresentationFormat>
  <Paragraphs>279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Beeves Desktop</dc:creator>
  <cp:lastModifiedBy>Beeves Desktop</cp:lastModifiedBy>
  <cp:revision>111</cp:revision>
  <dcterms:created xsi:type="dcterms:W3CDTF">2018-05-03T22:31:58Z</dcterms:created>
  <dcterms:modified xsi:type="dcterms:W3CDTF">2021-05-19T03:02:12Z</dcterms:modified>
</cp:coreProperties>
</file>