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720" r:id="rId4"/>
  </p:sldMasterIdLst>
  <p:sldIdLst>
    <p:sldId id="282" r:id="rId5"/>
    <p:sldId id="260" r:id="rId6"/>
    <p:sldId id="261" r:id="rId7"/>
    <p:sldId id="264" r:id="rId8"/>
    <p:sldId id="265" r:id="rId9"/>
    <p:sldId id="266" r:id="rId10"/>
    <p:sldId id="274" r:id="rId11"/>
    <p:sldId id="267" r:id="rId12"/>
    <p:sldId id="268" r:id="rId13"/>
    <p:sldId id="269" r:id="rId14"/>
    <p:sldId id="262" r:id="rId15"/>
    <p:sldId id="270" r:id="rId16"/>
    <p:sldId id="271" r:id="rId17"/>
    <p:sldId id="281" r:id="rId18"/>
    <p:sldId id="276" r:id="rId19"/>
    <p:sldId id="277" r:id="rId20"/>
    <p:sldId id="278" r:id="rId21"/>
    <p:sldId id="28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Pixel Count Histogram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Sheet1!$D$13</c:f>
              <c:strCache>
                <c:ptCount val="1"/>
                <c:pt idx="0">
                  <c:v>Pixel Count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</c:spPr>
          <c:invertIfNegative val="0"/>
          <c:cat>
            <c:numRef>
              <c:f>Sheet1!$D$15:$D$20</c:f>
              <c:numCache>
                <c:formatCode>General</c:formatCode>
                <c:ptCount val="6"/>
              </c:numCache>
            </c:numRef>
          </c:cat>
          <c:val>
            <c:numRef>
              <c:f>Sheet1!$D$14:$H$14</c:f>
              <c:numCache>
                <c:formatCode>General</c:formatCode>
                <c:ptCount val="5"/>
                <c:pt idx="0">
                  <c:v>1</c:v>
                </c:pt>
                <c:pt idx="1">
                  <c:v>20</c:v>
                </c:pt>
                <c:pt idx="2">
                  <c:v>1</c:v>
                </c:pt>
                <c:pt idx="3">
                  <c:v>76</c:v>
                </c:pt>
                <c:pt idx="4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35261056"/>
        <c:axId val="35275136"/>
      </c:barChart>
      <c:catAx>
        <c:axId val="35261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5275136"/>
        <c:crosses val="autoZero"/>
        <c:auto val="1"/>
        <c:lblAlgn val="ctr"/>
        <c:lblOffset val="100"/>
        <c:noMultiLvlLbl val="0"/>
      </c:catAx>
      <c:valAx>
        <c:axId val="35275136"/>
        <c:scaling>
          <c:orientation val="minMax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/>
                  <a:t>Pixels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526105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584D52-4725-4AF2-B23C-5BC439ADBC4B}" type="datetimeFigureOut">
              <a:rPr lang="en-CA" smtClean="0"/>
              <a:t>01/03/2018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BAFC40-8692-4643-8EDA-B1B987234B15}" type="slidenum">
              <a:rPr lang="en-CA" smtClean="0"/>
              <a:t>‹#›</a:t>
            </a:fld>
            <a:endParaRPr lang="en-CA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584D52-4725-4AF2-B23C-5BC439ADBC4B}" type="datetimeFigureOut">
              <a:rPr lang="en-CA" smtClean="0"/>
              <a:t>01/03/2018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BAFC40-8692-4643-8EDA-B1B987234B1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584D52-4725-4AF2-B23C-5BC439ADBC4B}" type="datetimeFigureOut">
              <a:rPr lang="en-CA" smtClean="0"/>
              <a:t>01/03/2018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BAFC40-8692-4643-8EDA-B1B987234B1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584D52-4725-4AF2-B23C-5BC439ADBC4B}" type="datetimeFigureOut">
              <a:rPr lang="en-CA" smtClean="0">
                <a:solidFill>
                  <a:srgbClr val="D6ECFF"/>
                </a:solidFill>
              </a:rPr>
              <a:pPr/>
              <a:t>01/03/2018</a:t>
            </a:fld>
            <a:endParaRPr lang="en-CA">
              <a:solidFill>
                <a:srgbClr val="D6EC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>
              <a:solidFill>
                <a:srgbClr val="D6ECFF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BAFC40-8692-4643-8EDA-B1B987234B15}" type="slidenum">
              <a:rPr lang="en-CA" smtClean="0">
                <a:solidFill>
                  <a:srgbClr val="D6ECFF"/>
                </a:solidFill>
              </a:rPr>
              <a:pPr/>
              <a:t>‹#›</a:t>
            </a:fld>
            <a:endParaRPr lang="en-CA">
              <a:solidFill>
                <a:srgbClr val="D6EC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810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584D52-4725-4AF2-B23C-5BC439ADBC4B}" type="datetimeFigureOut">
              <a:rPr lang="en-CA" smtClean="0">
                <a:solidFill>
                  <a:srgbClr val="D6ECFF"/>
                </a:solidFill>
              </a:rPr>
              <a:pPr/>
              <a:t>01/03/2018</a:t>
            </a:fld>
            <a:endParaRPr lang="en-CA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BAFC40-8692-4643-8EDA-B1B987234B15}" type="slidenum">
              <a:rPr lang="en-CA" smtClean="0">
                <a:solidFill>
                  <a:srgbClr val="D6ECFF"/>
                </a:solidFill>
              </a:rPr>
              <a:pPr/>
              <a:t>‹#›</a:t>
            </a:fld>
            <a:endParaRPr lang="en-CA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916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584D52-4725-4AF2-B23C-5BC439ADBC4B}" type="datetimeFigureOut">
              <a:rPr lang="en-CA" smtClean="0">
                <a:solidFill>
                  <a:srgbClr val="D6ECFF"/>
                </a:solidFill>
              </a:rPr>
              <a:pPr/>
              <a:t>01/03/2018</a:t>
            </a:fld>
            <a:endParaRPr lang="en-CA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BAFC40-8692-4643-8EDA-B1B987234B15}" type="slidenum">
              <a:rPr lang="en-CA" smtClean="0">
                <a:solidFill>
                  <a:srgbClr val="D6ECFF"/>
                </a:solidFill>
              </a:rPr>
              <a:pPr/>
              <a:t>‹#›</a:t>
            </a:fld>
            <a:endParaRPr lang="en-CA">
              <a:solidFill>
                <a:srgbClr val="D6EC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4154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584D52-4725-4AF2-B23C-5BC439ADBC4B}" type="datetimeFigureOut">
              <a:rPr lang="en-CA" smtClean="0">
                <a:solidFill>
                  <a:srgbClr val="D6ECFF"/>
                </a:solidFill>
              </a:rPr>
              <a:pPr/>
              <a:t>01/03/2018</a:t>
            </a:fld>
            <a:endParaRPr lang="en-CA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BAFC40-8692-4643-8EDA-B1B987234B15}" type="slidenum">
              <a:rPr lang="en-CA" smtClean="0">
                <a:solidFill>
                  <a:srgbClr val="D6ECFF"/>
                </a:solidFill>
              </a:rPr>
              <a:pPr/>
              <a:t>‹#›</a:t>
            </a:fld>
            <a:endParaRPr lang="en-CA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170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584D52-4725-4AF2-B23C-5BC439ADBC4B}" type="datetimeFigureOut">
              <a:rPr lang="en-CA" smtClean="0">
                <a:solidFill>
                  <a:srgbClr val="D6ECFF"/>
                </a:solidFill>
              </a:rPr>
              <a:pPr/>
              <a:t>01/03/2018</a:t>
            </a:fld>
            <a:endParaRPr lang="en-CA">
              <a:solidFill>
                <a:srgbClr val="D6EC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>
              <a:solidFill>
                <a:srgbClr val="D6EC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BAFC40-8692-4643-8EDA-B1B987234B15}" type="slidenum">
              <a:rPr lang="en-CA" smtClean="0">
                <a:solidFill>
                  <a:srgbClr val="D6ECFF"/>
                </a:solidFill>
              </a:rPr>
              <a:pPr/>
              <a:t>‹#›</a:t>
            </a:fld>
            <a:endParaRPr lang="en-CA">
              <a:solidFill>
                <a:srgbClr val="D6EC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313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584D52-4725-4AF2-B23C-5BC439ADBC4B}" type="datetimeFigureOut">
              <a:rPr lang="en-CA" smtClean="0">
                <a:solidFill>
                  <a:srgbClr val="D6ECFF"/>
                </a:solidFill>
              </a:rPr>
              <a:pPr/>
              <a:t>01/03/2018</a:t>
            </a:fld>
            <a:endParaRPr lang="en-CA">
              <a:solidFill>
                <a:srgbClr val="D6EC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>
              <a:solidFill>
                <a:srgbClr val="D6EC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BAFC40-8692-4643-8EDA-B1B987234B15}" type="slidenum">
              <a:rPr lang="en-CA" smtClean="0">
                <a:solidFill>
                  <a:srgbClr val="D6ECFF"/>
                </a:solidFill>
              </a:rPr>
              <a:pPr/>
              <a:t>‹#›</a:t>
            </a:fld>
            <a:endParaRPr lang="en-CA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8257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584D52-4725-4AF2-B23C-5BC439ADBC4B}" type="datetimeFigureOut">
              <a:rPr lang="en-CA" smtClean="0">
                <a:solidFill>
                  <a:srgbClr val="D6ECFF"/>
                </a:solidFill>
              </a:rPr>
              <a:pPr/>
              <a:t>01/03/2018</a:t>
            </a:fld>
            <a:endParaRPr lang="en-CA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>
              <a:solidFill>
                <a:srgbClr val="D6EC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BAFC40-8692-4643-8EDA-B1B987234B15}" type="slidenum">
              <a:rPr lang="en-CA" smtClean="0">
                <a:solidFill>
                  <a:srgbClr val="D6ECFF"/>
                </a:solidFill>
              </a:rPr>
              <a:pPr/>
              <a:t>‹#›</a:t>
            </a:fld>
            <a:endParaRPr lang="en-CA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7540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584D52-4725-4AF2-B23C-5BC439ADBC4B}" type="datetimeFigureOut">
              <a:rPr lang="en-CA" smtClean="0">
                <a:solidFill>
                  <a:srgbClr val="D6ECFF"/>
                </a:solidFill>
              </a:rPr>
              <a:pPr/>
              <a:t>01/03/2018</a:t>
            </a:fld>
            <a:endParaRPr lang="en-CA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BAFC40-8692-4643-8EDA-B1B987234B15}" type="slidenum">
              <a:rPr lang="en-CA" smtClean="0">
                <a:solidFill>
                  <a:srgbClr val="D6ECFF"/>
                </a:solidFill>
              </a:rPr>
              <a:pPr/>
              <a:t>‹#›</a:t>
            </a:fld>
            <a:endParaRPr lang="en-CA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471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584D52-4725-4AF2-B23C-5BC439ADBC4B}" type="datetimeFigureOut">
              <a:rPr lang="en-CA" smtClean="0"/>
              <a:t>01/03/2018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BAFC40-8692-4643-8EDA-B1B987234B1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69584D52-4725-4AF2-B23C-5BC439ADBC4B}" type="datetimeFigureOut">
              <a:rPr lang="en-CA" smtClean="0">
                <a:solidFill>
                  <a:srgbClr val="D6ECFF"/>
                </a:solidFill>
              </a:rPr>
              <a:pPr/>
              <a:t>01/03/2018</a:t>
            </a:fld>
            <a:endParaRPr lang="en-CA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CA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68BAFC40-8692-4643-8EDA-B1B987234B15}" type="slidenum">
              <a:rPr lang="en-CA" smtClean="0">
                <a:solidFill>
                  <a:srgbClr val="D6ECFF"/>
                </a:solidFill>
              </a:rPr>
              <a:pPr/>
              <a:t>‹#›</a:t>
            </a:fld>
            <a:endParaRPr lang="en-CA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9505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584D52-4725-4AF2-B23C-5BC439ADBC4B}" type="datetimeFigureOut">
              <a:rPr lang="en-CA" smtClean="0">
                <a:solidFill>
                  <a:srgbClr val="D6ECFF"/>
                </a:solidFill>
              </a:rPr>
              <a:pPr/>
              <a:t>01/03/2018</a:t>
            </a:fld>
            <a:endParaRPr lang="en-CA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BAFC40-8692-4643-8EDA-B1B987234B15}" type="slidenum">
              <a:rPr lang="en-CA" smtClean="0">
                <a:solidFill>
                  <a:srgbClr val="D6ECFF"/>
                </a:solidFill>
              </a:rPr>
              <a:pPr/>
              <a:t>‹#›</a:t>
            </a:fld>
            <a:endParaRPr lang="en-CA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076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584D52-4725-4AF2-B23C-5BC439ADBC4B}" type="datetimeFigureOut">
              <a:rPr lang="en-CA" smtClean="0">
                <a:solidFill>
                  <a:srgbClr val="D6ECFF"/>
                </a:solidFill>
              </a:rPr>
              <a:pPr/>
              <a:t>01/03/2018</a:t>
            </a:fld>
            <a:endParaRPr lang="en-CA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BAFC40-8692-4643-8EDA-B1B987234B15}" type="slidenum">
              <a:rPr lang="en-CA" smtClean="0">
                <a:solidFill>
                  <a:srgbClr val="D6ECFF"/>
                </a:solidFill>
              </a:rPr>
              <a:pPr/>
              <a:t>‹#›</a:t>
            </a:fld>
            <a:endParaRPr lang="en-CA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1787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584D52-4725-4AF2-B23C-5BC439ADBC4B}" type="datetimeFigureOut">
              <a:rPr lang="en-CA" smtClean="0">
                <a:solidFill>
                  <a:srgbClr val="D6ECFF"/>
                </a:solidFill>
              </a:rPr>
              <a:pPr/>
              <a:t>01/03/2018</a:t>
            </a:fld>
            <a:endParaRPr lang="en-CA">
              <a:solidFill>
                <a:srgbClr val="D6EC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>
              <a:solidFill>
                <a:srgbClr val="D6ECFF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BAFC40-8692-4643-8EDA-B1B987234B15}" type="slidenum">
              <a:rPr lang="en-CA" smtClean="0">
                <a:solidFill>
                  <a:srgbClr val="D6ECFF"/>
                </a:solidFill>
              </a:rPr>
              <a:pPr/>
              <a:t>‹#›</a:t>
            </a:fld>
            <a:endParaRPr lang="en-CA">
              <a:solidFill>
                <a:srgbClr val="D6EC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599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584D52-4725-4AF2-B23C-5BC439ADBC4B}" type="datetimeFigureOut">
              <a:rPr lang="en-CA" smtClean="0">
                <a:solidFill>
                  <a:srgbClr val="D6ECFF"/>
                </a:solidFill>
              </a:rPr>
              <a:pPr/>
              <a:t>01/03/2018</a:t>
            </a:fld>
            <a:endParaRPr lang="en-CA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BAFC40-8692-4643-8EDA-B1B987234B15}" type="slidenum">
              <a:rPr lang="en-CA" smtClean="0">
                <a:solidFill>
                  <a:srgbClr val="D6ECFF"/>
                </a:solidFill>
              </a:rPr>
              <a:pPr/>
              <a:t>‹#›</a:t>
            </a:fld>
            <a:endParaRPr lang="en-CA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5312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584D52-4725-4AF2-B23C-5BC439ADBC4B}" type="datetimeFigureOut">
              <a:rPr lang="en-CA" smtClean="0">
                <a:solidFill>
                  <a:srgbClr val="D6ECFF"/>
                </a:solidFill>
              </a:rPr>
              <a:pPr/>
              <a:t>01/03/2018</a:t>
            </a:fld>
            <a:endParaRPr lang="en-CA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BAFC40-8692-4643-8EDA-B1B987234B15}" type="slidenum">
              <a:rPr lang="en-CA" smtClean="0">
                <a:solidFill>
                  <a:srgbClr val="D6ECFF"/>
                </a:solidFill>
              </a:rPr>
              <a:pPr/>
              <a:t>‹#›</a:t>
            </a:fld>
            <a:endParaRPr lang="en-CA">
              <a:solidFill>
                <a:srgbClr val="D6EC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2359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584D52-4725-4AF2-B23C-5BC439ADBC4B}" type="datetimeFigureOut">
              <a:rPr lang="en-CA" smtClean="0">
                <a:solidFill>
                  <a:srgbClr val="D6ECFF"/>
                </a:solidFill>
              </a:rPr>
              <a:pPr/>
              <a:t>01/03/2018</a:t>
            </a:fld>
            <a:endParaRPr lang="en-CA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BAFC40-8692-4643-8EDA-B1B987234B15}" type="slidenum">
              <a:rPr lang="en-CA" smtClean="0">
                <a:solidFill>
                  <a:srgbClr val="D6ECFF"/>
                </a:solidFill>
              </a:rPr>
              <a:pPr/>
              <a:t>‹#›</a:t>
            </a:fld>
            <a:endParaRPr lang="en-CA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8557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584D52-4725-4AF2-B23C-5BC439ADBC4B}" type="datetimeFigureOut">
              <a:rPr lang="en-CA" smtClean="0">
                <a:solidFill>
                  <a:srgbClr val="D6ECFF"/>
                </a:solidFill>
              </a:rPr>
              <a:pPr/>
              <a:t>01/03/2018</a:t>
            </a:fld>
            <a:endParaRPr lang="en-CA">
              <a:solidFill>
                <a:srgbClr val="D6EC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>
              <a:solidFill>
                <a:srgbClr val="D6EC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BAFC40-8692-4643-8EDA-B1B987234B15}" type="slidenum">
              <a:rPr lang="en-CA" smtClean="0">
                <a:solidFill>
                  <a:srgbClr val="D6ECFF"/>
                </a:solidFill>
              </a:rPr>
              <a:pPr/>
              <a:t>‹#›</a:t>
            </a:fld>
            <a:endParaRPr lang="en-CA">
              <a:solidFill>
                <a:srgbClr val="D6EC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0705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584D52-4725-4AF2-B23C-5BC439ADBC4B}" type="datetimeFigureOut">
              <a:rPr lang="en-CA" smtClean="0">
                <a:solidFill>
                  <a:srgbClr val="D6ECFF"/>
                </a:solidFill>
              </a:rPr>
              <a:pPr/>
              <a:t>01/03/2018</a:t>
            </a:fld>
            <a:endParaRPr lang="en-CA">
              <a:solidFill>
                <a:srgbClr val="D6EC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>
              <a:solidFill>
                <a:srgbClr val="D6EC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BAFC40-8692-4643-8EDA-B1B987234B15}" type="slidenum">
              <a:rPr lang="en-CA" smtClean="0">
                <a:solidFill>
                  <a:srgbClr val="D6ECFF"/>
                </a:solidFill>
              </a:rPr>
              <a:pPr/>
              <a:t>‹#›</a:t>
            </a:fld>
            <a:endParaRPr lang="en-CA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7237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584D52-4725-4AF2-B23C-5BC439ADBC4B}" type="datetimeFigureOut">
              <a:rPr lang="en-CA" smtClean="0">
                <a:solidFill>
                  <a:srgbClr val="D6ECFF"/>
                </a:solidFill>
              </a:rPr>
              <a:pPr/>
              <a:t>01/03/2018</a:t>
            </a:fld>
            <a:endParaRPr lang="en-CA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>
              <a:solidFill>
                <a:srgbClr val="D6EC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BAFC40-8692-4643-8EDA-B1B987234B15}" type="slidenum">
              <a:rPr lang="en-CA" smtClean="0">
                <a:solidFill>
                  <a:srgbClr val="D6ECFF"/>
                </a:solidFill>
              </a:rPr>
              <a:pPr/>
              <a:t>‹#›</a:t>
            </a:fld>
            <a:endParaRPr lang="en-CA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030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584D52-4725-4AF2-B23C-5BC439ADBC4B}" type="datetimeFigureOut">
              <a:rPr lang="en-CA" smtClean="0"/>
              <a:t>01/03/2018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BAFC40-8692-4643-8EDA-B1B987234B15}" type="slidenum">
              <a:rPr lang="en-CA" smtClean="0"/>
              <a:t>‹#›</a:t>
            </a:fld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584D52-4725-4AF2-B23C-5BC439ADBC4B}" type="datetimeFigureOut">
              <a:rPr lang="en-CA" smtClean="0">
                <a:solidFill>
                  <a:srgbClr val="D6ECFF"/>
                </a:solidFill>
              </a:rPr>
              <a:pPr/>
              <a:t>01/03/2018</a:t>
            </a:fld>
            <a:endParaRPr lang="en-CA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BAFC40-8692-4643-8EDA-B1B987234B15}" type="slidenum">
              <a:rPr lang="en-CA" smtClean="0">
                <a:solidFill>
                  <a:srgbClr val="D6ECFF"/>
                </a:solidFill>
              </a:rPr>
              <a:pPr/>
              <a:t>‹#›</a:t>
            </a:fld>
            <a:endParaRPr lang="en-CA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7768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69584D52-4725-4AF2-B23C-5BC439ADBC4B}" type="datetimeFigureOut">
              <a:rPr lang="en-CA" smtClean="0">
                <a:solidFill>
                  <a:srgbClr val="D6ECFF"/>
                </a:solidFill>
              </a:rPr>
              <a:pPr/>
              <a:t>01/03/2018</a:t>
            </a:fld>
            <a:endParaRPr lang="en-CA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CA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68BAFC40-8692-4643-8EDA-B1B987234B15}" type="slidenum">
              <a:rPr lang="en-CA" smtClean="0">
                <a:solidFill>
                  <a:srgbClr val="D6ECFF"/>
                </a:solidFill>
              </a:rPr>
              <a:pPr/>
              <a:t>‹#›</a:t>
            </a:fld>
            <a:endParaRPr lang="en-CA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4516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584D52-4725-4AF2-B23C-5BC439ADBC4B}" type="datetimeFigureOut">
              <a:rPr lang="en-CA" smtClean="0">
                <a:solidFill>
                  <a:srgbClr val="D6ECFF"/>
                </a:solidFill>
              </a:rPr>
              <a:pPr/>
              <a:t>01/03/2018</a:t>
            </a:fld>
            <a:endParaRPr lang="en-CA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BAFC40-8692-4643-8EDA-B1B987234B15}" type="slidenum">
              <a:rPr lang="en-CA" smtClean="0">
                <a:solidFill>
                  <a:srgbClr val="D6ECFF"/>
                </a:solidFill>
              </a:rPr>
              <a:pPr/>
              <a:t>‹#›</a:t>
            </a:fld>
            <a:endParaRPr lang="en-CA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1219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584D52-4725-4AF2-B23C-5BC439ADBC4B}" type="datetimeFigureOut">
              <a:rPr lang="en-CA" smtClean="0">
                <a:solidFill>
                  <a:srgbClr val="D6ECFF"/>
                </a:solidFill>
              </a:rPr>
              <a:pPr/>
              <a:t>01/03/2018</a:t>
            </a:fld>
            <a:endParaRPr lang="en-CA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BAFC40-8692-4643-8EDA-B1B987234B15}" type="slidenum">
              <a:rPr lang="en-CA" smtClean="0">
                <a:solidFill>
                  <a:srgbClr val="D6ECFF"/>
                </a:solidFill>
              </a:rPr>
              <a:pPr/>
              <a:t>‹#›</a:t>
            </a:fld>
            <a:endParaRPr lang="en-CA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9083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F2A5C-68E0-4E67-ACEB-0F5F5D8C70D0}" type="datetimeFigureOut">
              <a:rPr lang="en-CA" smtClean="0">
                <a:solidFill>
                  <a:prstClr val="white">
                    <a:alpha val="50000"/>
                  </a:prstClr>
                </a:solidFill>
              </a:rPr>
              <a:pPr/>
              <a:t>01/03/2018</a:t>
            </a:fld>
            <a:endParaRPr lang="en-CA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086526-E127-41E1-8F4F-062DF8C23DF3}" type="slidenum">
              <a:rPr lang="en-CA" smtClean="0">
                <a:solidFill>
                  <a:prstClr val="white"/>
                </a:solidFill>
              </a:rPr>
              <a:pPr/>
              <a:t>‹#›</a:t>
            </a:fld>
            <a:endParaRPr lang="en-CA">
              <a:solidFill>
                <a:prstClr val="white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0758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F2A5C-68E0-4E67-ACEB-0F5F5D8C70D0}" type="datetimeFigureOut">
              <a:rPr lang="en-CA" smtClean="0">
                <a:solidFill>
                  <a:prstClr val="white">
                    <a:alpha val="50000"/>
                  </a:prstClr>
                </a:solidFill>
              </a:rPr>
              <a:pPr/>
              <a:t>01/03/2018</a:t>
            </a:fld>
            <a:endParaRPr lang="en-CA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86526-E127-41E1-8F4F-062DF8C23DF3}" type="slidenum">
              <a:rPr lang="en-CA" smtClean="0">
                <a:solidFill>
                  <a:prstClr val="white"/>
                </a:solidFill>
              </a:rPr>
              <a:pPr/>
              <a:t>‹#›</a:t>
            </a:fld>
            <a:endParaRPr lang="en-C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8200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F2A5C-68E0-4E67-ACEB-0F5F5D8C70D0}" type="datetimeFigureOut">
              <a:rPr lang="en-CA" smtClean="0">
                <a:solidFill>
                  <a:prstClr val="white">
                    <a:alpha val="50000"/>
                  </a:prstClr>
                </a:solidFill>
              </a:rPr>
              <a:pPr/>
              <a:t>01/03/2018</a:t>
            </a:fld>
            <a:endParaRPr lang="en-CA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86526-E127-41E1-8F4F-062DF8C23DF3}" type="slidenum">
              <a:rPr lang="en-CA" smtClean="0">
                <a:solidFill>
                  <a:prstClr val="white"/>
                </a:solidFill>
              </a:rPr>
              <a:pPr/>
              <a:t>‹#›</a:t>
            </a:fld>
            <a:endParaRPr lang="en-C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1223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F2A5C-68E0-4E67-ACEB-0F5F5D8C70D0}" type="datetimeFigureOut">
              <a:rPr lang="en-CA" smtClean="0">
                <a:solidFill>
                  <a:prstClr val="white">
                    <a:alpha val="50000"/>
                  </a:prstClr>
                </a:solidFill>
              </a:rPr>
              <a:pPr/>
              <a:t>01/03/2018</a:t>
            </a:fld>
            <a:endParaRPr lang="en-CA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86526-E127-41E1-8F4F-062DF8C23DF3}" type="slidenum">
              <a:rPr lang="en-CA" smtClean="0">
                <a:solidFill>
                  <a:prstClr val="white"/>
                </a:solidFill>
              </a:rPr>
              <a:pPr/>
              <a:t>‹#›</a:t>
            </a:fld>
            <a:endParaRPr lang="en-CA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248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F2A5C-68E0-4E67-ACEB-0F5F5D8C70D0}" type="datetimeFigureOut">
              <a:rPr lang="en-CA" smtClean="0">
                <a:solidFill>
                  <a:prstClr val="white">
                    <a:alpha val="50000"/>
                  </a:prstClr>
                </a:solidFill>
              </a:rPr>
              <a:pPr/>
              <a:t>01/03/2018</a:t>
            </a:fld>
            <a:endParaRPr lang="en-CA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86526-E127-41E1-8F4F-062DF8C23DF3}" type="slidenum">
              <a:rPr lang="en-CA" smtClean="0">
                <a:solidFill>
                  <a:prstClr val="white"/>
                </a:solidFill>
              </a:rPr>
              <a:pPr/>
              <a:t>‹#›</a:t>
            </a:fld>
            <a:endParaRPr lang="en-CA">
              <a:solidFill>
                <a:prstClr val="white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4118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F2A5C-68E0-4E67-ACEB-0F5F5D8C70D0}" type="datetimeFigureOut">
              <a:rPr lang="en-CA" smtClean="0">
                <a:solidFill>
                  <a:prstClr val="white">
                    <a:alpha val="50000"/>
                  </a:prstClr>
                </a:solidFill>
              </a:rPr>
              <a:pPr/>
              <a:t>01/03/2018</a:t>
            </a:fld>
            <a:endParaRPr lang="en-CA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86526-E127-41E1-8F4F-062DF8C23DF3}" type="slidenum">
              <a:rPr lang="en-CA" smtClean="0">
                <a:solidFill>
                  <a:prstClr val="white"/>
                </a:solidFill>
              </a:rPr>
              <a:pPr/>
              <a:t>‹#›</a:t>
            </a:fld>
            <a:endParaRPr lang="en-C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986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584D52-4725-4AF2-B23C-5BC439ADBC4B}" type="datetimeFigureOut">
              <a:rPr lang="en-CA" smtClean="0"/>
              <a:t>01/03/2018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BAFC40-8692-4643-8EDA-B1B987234B1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F2A5C-68E0-4E67-ACEB-0F5F5D8C70D0}" type="datetimeFigureOut">
              <a:rPr lang="en-CA" smtClean="0">
                <a:solidFill>
                  <a:prstClr val="white">
                    <a:alpha val="50000"/>
                  </a:prstClr>
                </a:solidFill>
              </a:rPr>
              <a:pPr/>
              <a:t>01/03/2018</a:t>
            </a:fld>
            <a:endParaRPr lang="en-CA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86526-E127-41E1-8F4F-062DF8C23DF3}" type="slidenum">
              <a:rPr lang="en-CA" smtClean="0">
                <a:solidFill>
                  <a:prstClr val="white"/>
                </a:solidFill>
              </a:rPr>
              <a:pPr/>
              <a:t>‹#›</a:t>
            </a:fld>
            <a:endParaRPr lang="en-C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1028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F2A5C-68E0-4E67-ACEB-0F5F5D8C70D0}" type="datetimeFigureOut">
              <a:rPr lang="en-CA" smtClean="0">
                <a:solidFill>
                  <a:prstClr val="white">
                    <a:alpha val="50000"/>
                  </a:prstClr>
                </a:solidFill>
              </a:rPr>
              <a:pPr/>
              <a:t>01/03/2018</a:t>
            </a:fld>
            <a:endParaRPr lang="en-CA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86526-E127-41E1-8F4F-062DF8C23DF3}" type="slidenum">
              <a:rPr lang="en-CA" smtClean="0">
                <a:solidFill>
                  <a:prstClr val="white"/>
                </a:solidFill>
              </a:rPr>
              <a:pPr/>
              <a:t>‹#›</a:t>
            </a:fld>
            <a:endParaRPr lang="en-C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747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F2A5C-68E0-4E67-ACEB-0F5F5D8C70D0}" type="datetimeFigureOut">
              <a:rPr lang="en-CA" smtClean="0">
                <a:solidFill>
                  <a:prstClr val="white">
                    <a:alpha val="50000"/>
                  </a:prstClr>
                </a:solidFill>
              </a:rPr>
              <a:pPr/>
              <a:t>01/03/2018</a:t>
            </a:fld>
            <a:endParaRPr lang="en-CA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86526-E127-41E1-8F4F-062DF8C23DF3}" type="slidenum">
              <a:rPr lang="en-CA" smtClean="0">
                <a:solidFill>
                  <a:prstClr val="white"/>
                </a:solidFill>
              </a:rPr>
              <a:pPr/>
              <a:t>‹#›</a:t>
            </a:fld>
            <a:endParaRPr lang="en-C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7017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F2A5C-68E0-4E67-ACEB-0F5F5D8C70D0}" type="datetimeFigureOut">
              <a:rPr lang="en-CA" smtClean="0">
                <a:solidFill>
                  <a:prstClr val="white">
                    <a:alpha val="50000"/>
                  </a:prstClr>
                </a:solidFill>
              </a:rPr>
              <a:pPr/>
              <a:t>01/03/2018</a:t>
            </a:fld>
            <a:endParaRPr lang="en-CA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86526-E127-41E1-8F4F-062DF8C23DF3}" type="slidenum">
              <a:rPr lang="en-CA" smtClean="0">
                <a:solidFill>
                  <a:prstClr val="white"/>
                </a:solidFill>
              </a:rPr>
              <a:pPr/>
              <a:t>‹#›</a:t>
            </a:fld>
            <a:endParaRPr lang="en-C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5562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F2A5C-68E0-4E67-ACEB-0F5F5D8C70D0}" type="datetimeFigureOut">
              <a:rPr lang="en-CA" smtClean="0">
                <a:solidFill>
                  <a:prstClr val="white">
                    <a:alpha val="50000"/>
                  </a:prstClr>
                </a:solidFill>
              </a:rPr>
              <a:pPr/>
              <a:t>01/03/2018</a:t>
            </a:fld>
            <a:endParaRPr lang="en-CA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86526-E127-41E1-8F4F-062DF8C23DF3}" type="slidenum">
              <a:rPr lang="en-CA" smtClean="0">
                <a:solidFill>
                  <a:prstClr val="white"/>
                </a:solidFill>
              </a:rPr>
              <a:pPr/>
              <a:t>‹#›</a:t>
            </a:fld>
            <a:endParaRPr lang="en-C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286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584D52-4725-4AF2-B23C-5BC439ADBC4B}" type="datetimeFigureOut">
              <a:rPr lang="en-CA" smtClean="0"/>
              <a:t>01/03/2018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BAFC40-8692-4643-8EDA-B1B987234B15}" type="slidenum">
              <a:rPr lang="en-CA" smtClean="0"/>
              <a:t>‹#›</a:t>
            </a:fld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584D52-4725-4AF2-B23C-5BC439ADBC4B}" type="datetimeFigureOut">
              <a:rPr lang="en-CA" smtClean="0"/>
              <a:t>01/03/2018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BAFC40-8692-4643-8EDA-B1B987234B1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584D52-4725-4AF2-B23C-5BC439ADBC4B}" type="datetimeFigureOut">
              <a:rPr lang="en-CA" smtClean="0"/>
              <a:t>01/03/2018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BAFC40-8692-4643-8EDA-B1B987234B1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584D52-4725-4AF2-B23C-5BC439ADBC4B}" type="datetimeFigureOut">
              <a:rPr lang="en-CA" smtClean="0"/>
              <a:t>01/03/2018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BAFC40-8692-4643-8EDA-B1B987234B1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69584D52-4725-4AF2-B23C-5BC439ADBC4B}" type="datetimeFigureOut">
              <a:rPr lang="en-CA" smtClean="0"/>
              <a:t>01/03/2018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68BAFC40-8692-4643-8EDA-B1B987234B1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9584D52-4725-4AF2-B23C-5BC439ADBC4B}" type="datetimeFigureOut">
              <a:rPr lang="en-CA" smtClean="0"/>
              <a:t>01/03/2018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68BAFC40-8692-4643-8EDA-B1B987234B15}" type="slidenum">
              <a:rPr lang="en-CA" smtClean="0"/>
              <a:t>‹#›</a:t>
            </a:fld>
            <a:endParaRPr lang="en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9584D52-4725-4AF2-B23C-5BC439ADBC4B}" type="datetimeFigureOut">
              <a:rPr lang="en-CA" smtClean="0">
                <a:solidFill>
                  <a:srgbClr val="D6ECFF"/>
                </a:solidFill>
              </a:rPr>
              <a:pPr/>
              <a:t>01/03/2018</a:t>
            </a:fld>
            <a:endParaRPr lang="en-CA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CA">
              <a:solidFill>
                <a:srgbClr val="D6EC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68BAFC40-8692-4643-8EDA-B1B987234B15}" type="slidenum">
              <a:rPr lang="en-CA" smtClean="0">
                <a:solidFill>
                  <a:srgbClr val="D6ECFF"/>
                </a:solidFill>
              </a:rPr>
              <a:pPr/>
              <a:t>‹#›</a:t>
            </a:fld>
            <a:endParaRPr lang="en-CA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2337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9584D52-4725-4AF2-B23C-5BC439ADBC4B}" type="datetimeFigureOut">
              <a:rPr lang="en-CA" smtClean="0">
                <a:solidFill>
                  <a:srgbClr val="D6ECFF"/>
                </a:solidFill>
              </a:rPr>
              <a:pPr/>
              <a:t>01/03/2018</a:t>
            </a:fld>
            <a:endParaRPr lang="en-CA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CA">
              <a:solidFill>
                <a:srgbClr val="D6EC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68BAFC40-8692-4643-8EDA-B1B987234B15}" type="slidenum">
              <a:rPr lang="en-CA" smtClean="0">
                <a:solidFill>
                  <a:srgbClr val="D6ECFF"/>
                </a:solidFill>
              </a:rPr>
              <a:pPr/>
              <a:t>‹#›</a:t>
            </a:fld>
            <a:endParaRPr lang="en-CA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7543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525F2A5C-68E0-4E67-ACEB-0F5F5D8C70D0}" type="datetimeFigureOut">
              <a:rPr lang="en-CA" smtClean="0">
                <a:solidFill>
                  <a:prstClr val="white">
                    <a:alpha val="50000"/>
                  </a:prstClr>
                </a:solidFill>
              </a:rPr>
              <a:pPr/>
              <a:t>01/03/2018</a:t>
            </a:fld>
            <a:endParaRPr lang="en-CA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0086526-E127-41E1-8F4F-062DF8C23DF3}" type="slidenum">
              <a:rPr lang="en-CA" smtClean="0">
                <a:solidFill>
                  <a:prstClr val="white"/>
                </a:solidFill>
              </a:rPr>
              <a:pPr/>
              <a:t>‹#›</a:t>
            </a:fld>
            <a:endParaRPr lang="en-CA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C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9767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4.JPG"/><Relationship Id="rId5" Type="http://schemas.openxmlformats.org/officeDocument/2006/relationships/image" Target="../media/image33.jpeg"/><Relationship Id="rId4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8.jpeg"/><Relationship Id="rId3" Type="http://schemas.openxmlformats.org/officeDocument/2006/relationships/image" Target="../media/image39.png"/><Relationship Id="rId7" Type="http://schemas.openxmlformats.org/officeDocument/2006/relationships/image" Target="../media/image43.JPG"/><Relationship Id="rId12" Type="http://schemas.openxmlformats.org/officeDocument/2006/relationships/image" Target="../media/image47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42.JPG"/><Relationship Id="rId11" Type="http://schemas.openxmlformats.org/officeDocument/2006/relationships/image" Target="../media/image37.JPG"/><Relationship Id="rId5" Type="http://schemas.openxmlformats.org/officeDocument/2006/relationships/image" Target="../media/image41.JPG"/><Relationship Id="rId15" Type="http://schemas.openxmlformats.org/officeDocument/2006/relationships/image" Target="../media/image50.JPG"/><Relationship Id="rId10" Type="http://schemas.openxmlformats.org/officeDocument/2006/relationships/image" Target="../media/image46.JPG"/><Relationship Id="rId4" Type="http://schemas.openxmlformats.org/officeDocument/2006/relationships/image" Target="../media/image40.png"/><Relationship Id="rId9" Type="http://schemas.openxmlformats.org/officeDocument/2006/relationships/image" Target="../media/image45.jpg"/><Relationship Id="rId14" Type="http://schemas.openxmlformats.org/officeDocument/2006/relationships/image" Target="../media/image4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975104"/>
          </a:xfrm>
        </p:spPr>
        <p:txBody>
          <a:bodyPr/>
          <a:lstStyle/>
          <a:p>
            <a:r>
              <a:rPr lang="en-CA" sz="8000" dirty="0" smtClean="0"/>
              <a:t>The Histogram</a:t>
            </a:r>
            <a:endParaRPr lang="en-CA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7300" y="3429000"/>
            <a:ext cx="7772400" cy="932696"/>
          </a:xfrm>
        </p:spPr>
        <p:txBody>
          <a:bodyPr>
            <a:normAutofit fontScale="92500" lnSpcReduction="10000"/>
          </a:bodyPr>
          <a:lstStyle/>
          <a:p>
            <a:r>
              <a:rPr lang="en-CA" sz="6000" dirty="0" smtClean="0"/>
              <a:t>Its use in setting exposure</a:t>
            </a:r>
            <a:endParaRPr lang="en-CA" sz="6000" dirty="0"/>
          </a:p>
        </p:txBody>
      </p:sp>
    </p:spTree>
    <p:extLst>
      <p:ext uri="{BB962C8B-B14F-4D97-AF65-F5344CB8AC3E}">
        <p14:creationId xmlns:p14="http://schemas.microsoft.com/office/powerpoint/2010/main" val="370023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7504" y="11663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Examples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85964"/>
            <a:ext cx="4014192" cy="60212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55976" y="1916832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How would you expose using the histogram?</a:t>
            </a:r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4427984" y="760249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What is the important subject?</a:t>
            </a:r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573016"/>
            <a:ext cx="3553292" cy="14401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27984" y="2636912"/>
            <a:ext cx="4364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Preserve the leaves.  Don’t overblow the leaves.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8024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1663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Examples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1691680" y="11663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Work backwards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54878"/>
            <a:ext cx="5976664" cy="39849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0688"/>
            <a:ext cx="4417157" cy="1800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60032" y="620688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What type of image will have this histogram?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5004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1663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prstClr val="white"/>
                </a:solidFill>
              </a:rPr>
              <a:t>Examples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11663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prstClr val="white"/>
                </a:solidFill>
              </a:rPr>
              <a:t>Work backwards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0032" y="620688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prstClr val="white"/>
                </a:solidFill>
              </a:rPr>
              <a:t>What type of image will have this histogram?</a:t>
            </a:r>
            <a:endParaRPr lang="en-CA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78" y="2480795"/>
            <a:ext cx="5094717" cy="33964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0688"/>
            <a:ext cx="3888432" cy="163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7504" y="11663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prstClr val="white"/>
                </a:solidFill>
              </a:rPr>
              <a:t>Exposing Using A Histogram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808" y="498638"/>
            <a:ext cx="878497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CA" dirty="0" smtClean="0">
                <a:solidFill>
                  <a:prstClr val="white"/>
                </a:solidFill>
              </a:rPr>
              <a:t>Examine the scene:</a:t>
            </a:r>
          </a:p>
          <a:p>
            <a:pPr lvl="1"/>
            <a:r>
              <a:rPr lang="en-CA" dirty="0" smtClean="0">
                <a:solidFill>
                  <a:prstClr val="white"/>
                </a:solidFill>
              </a:rPr>
              <a:t>a.  Bright:  shift the bulk of the pixels to the right</a:t>
            </a:r>
          </a:p>
          <a:p>
            <a:pPr marL="800100" lvl="1" indent="-342900">
              <a:buFontTx/>
              <a:buAutoNum type="alphaLcPeriod" startAt="2"/>
            </a:pPr>
            <a:r>
              <a:rPr lang="en-CA" dirty="0" smtClean="0">
                <a:solidFill>
                  <a:prstClr val="white"/>
                </a:solidFill>
              </a:rPr>
              <a:t>Dark:  shift the bulk of the pixels to the left</a:t>
            </a:r>
          </a:p>
          <a:p>
            <a:pPr marL="342900" indent="-342900">
              <a:buFontTx/>
              <a:buAutoNum type="arabicPeriod"/>
            </a:pPr>
            <a:r>
              <a:rPr lang="en-CA" dirty="0" smtClean="0">
                <a:solidFill>
                  <a:prstClr val="white"/>
                </a:solidFill>
              </a:rPr>
              <a:t>If pixels are touching either the left (black) or right (white) determine what in the scene is under or over exposing.</a:t>
            </a:r>
          </a:p>
          <a:p>
            <a:pPr marL="800100" lvl="1" indent="-342900">
              <a:buFontTx/>
              <a:buAutoNum type="alphaLcPeriod"/>
            </a:pPr>
            <a:r>
              <a:rPr lang="en-CA" dirty="0" smtClean="0">
                <a:solidFill>
                  <a:prstClr val="white"/>
                </a:solidFill>
              </a:rPr>
              <a:t>If on the left (losing information in the shadows)</a:t>
            </a:r>
          </a:p>
          <a:p>
            <a:pPr marL="1314450" lvl="2" indent="-400050">
              <a:buFontTx/>
              <a:buAutoNum type="romanLcPeriod"/>
            </a:pPr>
            <a:r>
              <a:rPr lang="en-CA" dirty="0" smtClean="0">
                <a:solidFill>
                  <a:prstClr val="white"/>
                </a:solidFill>
              </a:rPr>
              <a:t>Not important information in the shadows…take the picture.</a:t>
            </a:r>
          </a:p>
          <a:p>
            <a:pPr marL="1314450" lvl="2" indent="-400050">
              <a:buFontTx/>
              <a:buAutoNum type="romanLcPeriod"/>
            </a:pPr>
            <a:r>
              <a:rPr lang="en-CA" dirty="0" smtClean="0">
                <a:solidFill>
                  <a:prstClr val="white"/>
                </a:solidFill>
              </a:rPr>
              <a:t>Important information in shadows increase the exposure.</a:t>
            </a:r>
          </a:p>
          <a:p>
            <a:pPr marL="1314450" lvl="2" indent="-400050">
              <a:buFontTx/>
              <a:buAutoNum type="romanLcPeriod"/>
            </a:pPr>
            <a:r>
              <a:rPr lang="en-CA" dirty="0" smtClean="0">
                <a:solidFill>
                  <a:prstClr val="white"/>
                </a:solidFill>
              </a:rPr>
              <a:t>If increasing the exposure causes pixels on the right (over exposure) determine if this blow out will be a problem.  </a:t>
            </a:r>
            <a:r>
              <a:rPr lang="en-CA" b="1" dirty="0" smtClean="0">
                <a:solidFill>
                  <a:prstClr val="white"/>
                </a:solidFill>
              </a:rPr>
              <a:t>In general it is best to avoid blow outs.</a:t>
            </a:r>
          </a:p>
          <a:p>
            <a:pPr marL="1314450" lvl="2" indent="-400050">
              <a:buFontTx/>
              <a:buAutoNum type="romanLcPeriod"/>
            </a:pPr>
            <a:r>
              <a:rPr lang="en-CA" dirty="0" smtClean="0">
                <a:solidFill>
                  <a:prstClr val="white"/>
                </a:solidFill>
              </a:rPr>
              <a:t>If over exposure will be a problem consider doing </a:t>
            </a:r>
            <a:r>
              <a:rPr lang="en-CA" b="1" dirty="0" smtClean="0">
                <a:solidFill>
                  <a:prstClr val="white"/>
                </a:solidFill>
              </a:rPr>
              <a:t>HDR</a:t>
            </a:r>
            <a:r>
              <a:rPr lang="en-CA" dirty="0" smtClean="0">
                <a:solidFill>
                  <a:prstClr val="white"/>
                </a:solidFill>
              </a:rPr>
              <a:t>.  (Multiple exposures at different exposure levels.)  The scene has a higher dynamic range than the camera is capable of recording.</a:t>
            </a:r>
          </a:p>
          <a:p>
            <a:pPr marL="857250" lvl="1" indent="-400050">
              <a:buFontTx/>
              <a:buAutoNum type="alphaLcPeriod"/>
            </a:pPr>
            <a:r>
              <a:rPr lang="en-CA" dirty="0" smtClean="0">
                <a:solidFill>
                  <a:prstClr val="white"/>
                </a:solidFill>
              </a:rPr>
              <a:t>If on the right (losing information in the highlights)</a:t>
            </a:r>
          </a:p>
          <a:p>
            <a:pPr marL="1314450" lvl="2" indent="-400050">
              <a:buFontTx/>
              <a:buAutoNum type="romanLcPeriod"/>
            </a:pPr>
            <a:r>
              <a:rPr lang="en-CA" dirty="0" smtClean="0">
                <a:solidFill>
                  <a:prstClr val="white"/>
                </a:solidFill>
              </a:rPr>
              <a:t>Not important information in the highlights…take the picture.  In general avoid this.</a:t>
            </a:r>
          </a:p>
          <a:p>
            <a:pPr marL="1314450" lvl="2" indent="-400050">
              <a:buFontTx/>
              <a:buAutoNum type="romanLcPeriod"/>
            </a:pPr>
            <a:r>
              <a:rPr lang="en-CA" dirty="0" smtClean="0">
                <a:solidFill>
                  <a:prstClr val="white"/>
                </a:solidFill>
              </a:rPr>
              <a:t>Important information in the highlights…decrease the exposure</a:t>
            </a:r>
          </a:p>
          <a:p>
            <a:pPr marL="1314450" lvl="2" indent="-400050">
              <a:buFontTx/>
              <a:buAutoNum type="romanLcPeriod"/>
            </a:pPr>
            <a:r>
              <a:rPr lang="en-CA" dirty="0" smtClean="0">
                <a:solidFill>
                  <a:prstClr val="white"/>
                </a:solidFill>
              </a:rPr>
              <a:t>If a decrease in exposure causes loss of information in the shadows, determine if this will be a problem.</a:t>
            </a:r>
          </a:p>
          <a:p>
            <a:pPr marL="1314450" lvl="2" indent="-400050">
              <a:buFontTx/>
              <a:buAutoNum type="romanLcPeriod"/>
            </a:pPr>
            <a:r>
              <a:rPr lang="en-CA" dirty="0" smtClean="0">
                <a:solidFill>
                  <a:prstClr val="white"/>
                </a:solidFill>
              </a:rPr>
              <a:t>If under exposure will be a problem, consider doing HDR.</a:t>
            </a:r>
          </a:p>
          <a:p>
            <a:pPr marL="400050" indent="-400050">
              <a:buFontTx/>
              <a:buAutoNum type="arabicPeriod"/>
            </a:pPr>
            <a:r>
              <a:rPr lang="en-CA" dirty="0" smtClean="0">
                <a:solidFill>
                  <a:prstClr val="white"/>
                </a:solidFill>
              </a:rPr>
              <a:t>In general, it is best to avoid having pixels against the right side.  Image dependent.</a:t>
            </a:r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07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7504" y="116632"/>
            <a:ext cx="35283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u="sng" dirty="0" smtClean="0">
                <a:solidFill>
                  <a:prstClr val="white"/>
                </a:solidFill>
              </a:rPr>
              <a:t>Exposure Management</a:t>
            </a:r>
            <a:r>
              <a:rPr lang="en-CA" b="1" u="sng" dirty="0" smtClean="0">
                <a:solidFill>
                  <a:prstClr val="white"/>
                </a:solidFill>
              </a:rPr>
              <a:t>:</a:t>
            </a:r>
            <a:r>
              <a:rPr lang="en-CA" dirty="0" smtClean="0">
                <a:solidFill>
                  <a:prstClr val="white"/>
                </a:solidFill>
              </a:rPr>
              <a:t>	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5102" y="857562"/>
            <a:ext cx="87849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There are four ways to control exposure</a:t>
            </a:r>
          </a:p>
          <a:p>
            <a:pPr marL="342900" indent="-342900">
              <a:buAutoNum type="arabicPeriod"/>
            </a:pPr>
            <a:r>
              <a:rPr lang="en-CA" sz="2000" dirty="0" smtClean="0"/>
              <a:t>Manual mode</a:t>
            </a:r>
          </a:p>
          <a:p>
            <a:pPr marL="800100" lvl="1" indent="-342900">
              <a:buAutoNum type="arabicPeriod"/>
            </a:pPr>
            <a:r>
              <a:rPr lang="en-CA" sz="2000" dirty="0" smtClean="0"/>
              <a:t>Change the aperture</a:t>
            </a:r>
          </a:p>
          <a:p>
            <a:pPr marL="1257300" lvl="2" indent="-342900">
              <a:buAutoNum type="arabicPeriod"/>
            </a:pPr>
            <a:r>
              <a:rPr lang="en-CA" sz="2000" dirty="0" smtClean="0"/>
              <a:t>Increase f number shifts histogram to the left (increase in depth of field)</a:t>
            </a:r>
          </a:p>
          <a:p>
            <a:pPr marL="1257300" lvl="2" indent="-342900">
              <a:buAutoNum type="arabicPeriod"/>
            </a:pPr>
            <a:r>
              <a:rPr lang="en-CA" sz="2000" dirty="0" smtClean="0"/>
              <a:t>Decrease f number shifts histogram to the right (decrease in depth of field)</a:t>
            </a:r>
          </a:p>
          <a:p>
            <a:pPr marL="800100" lvl="1" indent="-342900">
              <a:buAutoNum type="arabicPeriod"/>
            </a:pPr>
            <a:r>
              <a:rPr lang="en-CA" sz="2000" dirty="0" smtClean="0"/>
              <a:t>Change the shutter speed</a:t>
            </a:r>
          </a:p>
          <a:p>
            <a:pPr marL="1257300" lvl="2" indent="-342900">
              <a:buAutoNum type="arabicPeriod"/>
            </a:pPr>
            <a:r>
              <a:rPr lang="en-CA" sz="2000" dirty="0" smtClean="0"/>
              <a:t>Increase speed shifts histogram to the left (decreases subject blur)</a:t>
            </a:r>
          </a:p>
          <a:p>
            <a:pPr marL="1257300" lvl="2" indent="-342900">
              <a:buAutoNum type="arabicPeriod"/>
            </a:pPr>
            <a:r>
              <a:rPr lang="en-CA" sz="2000" dirty="0" smtClean="0"/>
              <a:t>Decrease speed shifts histogram to the right (increase subject blur)</a:t>
            </a:r>
          </a:p>
          <a:p>
            <a:pPr marL="800100" lvl="1" indent="-342900">
              <a:buAutoNum type="arabicPeriod"/>
            </a:pPr>
            <a:r>
              <a:rPr lang="en-CA" sz="2000" dirty="0" smtClean="0"/>
              <a:t>Change the ISO</a:t>
            </a:r>
          </a:p>
          <a:p>
            <a:pPr marL="1257300" lvl="2" indent="-342900">
              <a:buAutoNum type="arabicPeriod"/>
            </a:pPr>
            <a:r>
              <a:rPr lang="en-CA" sz="2000" dirty="0" smtClean="0"/>
              <a:t>Increase ISO shifts histogram to the right (increase noise)</a:t>
            </a:r>
          </a:p>
          <a:p>
            <a:pPr marL="1257300" lvl="2" indent="-342900">
              <a:buAutoNum type="arabicPeriod"/>
            </a:pPr>
            <a:r>
              <a:rPr lang="en-CA" sz="2000" dirty="0" smtClean="0"/>
              <a:t>Decrease ISO shifts histogram to the left (decrease noise)</a:t>
            </a:r>
          </a:p>
          <a:p>
            <a:pPr marL="342900" indent="-342900">
              <a:buAutoNum type="arabicPeriod"/>
            </a:pPr>
            <a:r>
              <a:rPr lang="en-CA" sz="2000" dirty="0" smtClean="0"/>
              <a:t>An automatic mode (Aperture priority, Shutter Priority, Program mode, full auto)</a:t>
            </a:r>
          </a:p>
          <a:p>
            <a:pPr marL="800100" lvl="1" indent="-342900">
              <a:buAutoNum type="arabicPeriod"/>
            </a:pPr>
            <a:r>
              <a:rPr lang="en-CA" sz="2000" dirty="0" smtClean="0"/>
              <a:t>Exposure compensation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183435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-19755"/>
            <a:ext cx="3059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>
                <a:solidFill>
                  <a:prstClr val="white"/>
                </a:solidFill>
              </a:rPr>
              <a:t>E</a:t>
            </a:r>
            <a:r>
              <a:rPr lang="en-CA" sz="1600" dirty="0" smtClean="0">
                <a:solidFill>
                  <a:prstClr val="white">
                    <a:lumMod val="95000"/>
                  </a:prstClr>
                </a:solidFill>
              </a:rPr>
              <a:t>x</a:t>
            </a:r>
            <a:r>
              <a:rPr lang="en-CA" sz="1600" dirty="0" smtClean="0">
                <a:solidFill>
                  <a:prstClr val="white">
                    <a:lumMod val="85000"/>
                  </a:prstClr>
                </a:solidFill>
              </a:rPr>
              <a:t>p</a:t>
            </a:r>
            <a:r>
              <a:rPr lang="en-CA" sz="1600" dirty="0" smtClean="0">
                <a:solidFill>
                  <a:prstClr val="white">
                    <a:lumMod val="75000"/>
                  </a:prstClr>
                </a:solidFill>
              </a:rPr>
              <a:t>o</a:t>
            </a:r>
            <a:r>
              <a:rPr lang="en-CA" sz="1600" dirty="0" smtClean="0">
                <a:solidFill>
                  <a:prstClr val="white">
                    <a:lumMod val="65000"/>
                  </a:prstClr>
                </a:solidFill>
              </a:rPr>
              <a:t>s</a:t>
            </a:r>
            <a:r>
              <a:rPr lang="en-CA" sz="1600" dirty="0" smtClean="0">
                <a:solidFill>
                  <a:prstClr val="white">
                    <a:lumMod val="50000"/>
                  </a:prstClr>
                </a:solidFill>
              </a:rPr>
              <a:t>u</a:t>
            </a:r>
            <a:r>
              <a:rPr lang="en-CA" sz="16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r</a:t>
            </a:r>
            <a:r>
              <a:rPr lang="en-CA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e</a:t>
            </a:r>
            <a:endParaRPr lang="en-CA" sz="16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692696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u="sng" dirty="0" smtClean="0">
                <a:solidFill>
                  <a:prstClr val="white"/>
                </a:solidFill>
              </a:rPr>
              <a:t>1.  Exposure Compensation:  </a:t>
            </a:r>
            <a:endParaRPr lang="en-CA" sz="2400" u="sng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39140" y="766537"/>
            <a:ext cx="4603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Allows for the photographer to override the exposure setting selected by the camera.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1628800"/>
            <a:ext cx="86186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CA" dirty="0" smtClean="0">
                <a:solidFill>
                  <a:prstClr val="white"/>
                </a:solidFill>
              </a:rPr>
              <a:t>Must be in one of the “creative” modes.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CA" dirty="0" smtClean="0">
                <a:solidFill>
                  <a:prstClr val="white"/>
                </a:solidFill>
              </a:rPr>
              <a:t>Canon:  A-DEP, Av, </a:t>
            </a:r>
            <a:r>
              <a:rPr lang="en-CA" dirty="0" err="1" smtClean="0">
                <a:solidFill>
                  <a:prstClr val="white"/>
                </a:solidFill>
              </a:rPr>
              <a:t>Tv</a:t>
            </a:r>
            <a:r>
              <a:rPr lang="en-CA" dirty="0" smtClean="0">
                <a:solidFill>
                  <a:prstClr val="white"/>
                </a:solidFill>
              </a:rPr>
              <a:t> or P  (point and shoot Canon G7, some </a:t>
            </a:r>
            <a:r>
              <a:rPr lang="en-CA" dirty="0" err="1" smtClean="0">
                <a:solidFill>
                  <a:prstClr val="white"/>
                </a:solidFill>
              </a:rPr>
              <a:t>preset</a:t>
            </a:r>
            <a:r>
              <a:rPr lang="en-CA" dirty="0" smtClean="0">
                <a:solidFill>
                  <a:prstClr val="white"/>
                </a:solidFill>
              </a:rPr>
              <a:t> modes.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CA" dirty="0" smtClean="0">
                <a:solidFill>
                  <a:prstClr val="white"/>
                </a:solidFill>
              </a:rPr>
              <a:t>Point and shoot:  some of the </a:t>
            </a:r>
            <a:r>
              <a:rPr lang="en-CA" dirty="0" err="1" smtClean="0">
                <a:solidFill>
                  <a:prstClr val="white"/>
                </a:solidFill>
              </a:rPr>
              <a:t>preset</a:t>
            </a:r>
            <a:r>
              <a:rPr lang="en-CA" dirty="0" smtClean="0">
                <a:solidFill>
                  <a:prstClr val="white"/>
                </a:solidFill>
              </a:rPr>
              <a:t> scene modes.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CA" dirty="0" smtClean="0">
                <a:solidFill>
                  <a:prstClr val="white"/>
                </a:solidFill>
              </a:rPr>
              <a:t>Nikon:  P, S, A or M.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5536" y="321297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prstClr val="white"/>
                </a:solidFill>
              </a:rPr>
              <a:t>2.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02045" y="3320224"/>
            <a:ext cx="7620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prstClr val="white"/>
                </a:solidFill>
              </a:rPr>
              <a:t>i</a:t>
            </a:r>
            <a:r>
              <a:rPr lang="en-CA" dirty="0" smtClean="0">
                <a:solidFill>
                  <a:prstClr val="white"/>
                </a:solidFill>
              </a:rPr>
              <a:t>s the symbol for exposure compensation.</a:t>
            </a:r>
            <a:endParaRPr lang="en-CA" dirty="0">
              <a:solidFill>
                <a:prstClr val="white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99" y="3076724"/>
            <a:ext cx="856332" cy="85633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00607" y="3989606"/>
            <a:ext cx="8546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 startAt="3"/>
            </a:pPr>
            <a:r>
              <a:rPr lang="en-CA" dirty="0" smtClean="0">
                <a:solidFill>
                  <a:prstClr val="white"/>
                </a:solidFill>
              </a:rPr>
              <a:t>Activate the exposure compensation system in your camera.</a:t>
            </a:r>
          </a:p>
          <a:p>
            <a:pPr marL="800100" lvl="1" indent="-342900">
              <a:buFontTx/>
              <a:buAutoNum type="alphaLcPeriod"/>
            </a:pPr>
            <a:r>
              <a:rPr lang="en-CA" dirty="0" smtClean="0">
                <a:solidFill>
                  <a:prstClr val="white"/>
                </a:solidFill>
              </a:rPr>
              <a:t>Nikon:  button on top right with exposure compensation symbol.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6" t="84346" r="33841" b="993"/>
          <a:stretch/>
        </p:blipFill>
        <p:spPr>
          <a:xfrm>
            <a:off x="3669770" y="4635937"/>
            <a:ext cx="669370" cy="50385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33466" y="4635937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prstClr val="white"/>
                </a:solidFill>
              </a:rPr>
              <a:t>b.  Canon:  turn switch to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7544" y="5301208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 startAt="4"/>
            </a:pPr>
            <a:r>
              <a:rPr lang="en-CA" dirty="0" smtClean="0">
                <a:solidFill>
                  <a:prstClr val="white"/>
                </a:solidFill>
              </a:rPr>
              <a:t>Turn the appropriate dial to select the appropriate compensation:</a:t>
            </a:r>
          </a:p>
          <a:p>
            <a:pPr marL="800100" lvl="1" indent="-342900">
              <a:buFontTx/>
              <a:buAutoNum type="alphaLcPeriod"/>
            </a:pPr>
            <a:r>
              <a:rPr lang="en-CA" dirty="0" smtClean="0">
                <a:solidFill>
                  <a:prstClr val="white"/>
                </a:solidFill>
              </a:rPr>
              <a:t>Nikon:  main command dial.</a:t>
            </a:r>
          </a:p>
          <a:p>
            <a:pPr marL="800100" lvl="1" indent="-342900">
              <a:buFontTx/>
              <a:buAutoNum type="alphaLcPeriod"/>
            </a:pPr>
            <a:r>
              <a:rPr lang="en-CA" dirty="0" smtClean="0">
                <a:solidFill>
                  <a:prstClr val="white"/>
                </a:solidFill>
              </a:rPr>
              <a:t>Canon:  quick control dial.</a:t>
            </a:r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95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-19755"/>
            <a:ext cx="3059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>
                <a:solidFill>
                  <a:prstClr val="white"/>
                </a:solidFill>
              </a:rPr>
              <a:t>E</a:t>
            </a:r>
            <a:r>
              <a:rPr lang="en-CA" sz="1600" dirty="0" smtClean="0">
                <a:solidFill>
                  <a:prstClr val="white">
                    <a:lumMod val="95000"/>
                  </a:prstClr>
                </a:solidFill>
              </a:rPr>
              <a:t>x</a:t>
            </a:r>
            <a:r>
              <a:rPr lang="en-CA" sz="1600" dirty="0" smtClean="0">
                <a:solidFill>
                  <a:prstClr val="white">
                    <a:lumMod val="85000"/>
                  </a:prstClr>
                </a:solidFill>
              </a:rPr>
              <a:t>p</a:t>
            </a:r>
            <a:r>
              <a:rPr lang="en-CA" sz="1600" dirty="0" smtClean="0">
                <a:solidFill>
                  <a:prstClr val="white">
                    <a:lumMod val="75000"/>
                  </a:prstClr>
                </a:solidFill>
              </a:rPr>
              <a:t>o</a:t>
            </a:r>
            <a:r>
              <a:rPr lang="en-CA" sz="1600" dirty="0" smtClean="0">
                <a:solidFill>
                  <a:prstClr val="white">
                    <a:lumMod val="65000"/>
                  </a:prstClr>
                </a:solidFill>
              </a:rPr>
              <a:t>s</a:t>
            </a:r>
            <a:r>
              <a:rPr lang="en-CA" sz="1600" dirty="0" smtClean="0">
                <a:solidFill>
                  <a:prstClr val="white">
                    <a:lumMod val="50000"/>
                  </a:prstClr>
                </a:solidFill>
              </a:rPr>
              <a:t>u</a:t>
            </a:r>
            <a:r>
              <a:rPr lang="en-CA" sz="16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r</a:t>
            </a:r>
            <a:r>
              <a:rPr lang="en-CA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e</a:t>
            </a:r>
            <a:endParaRPr lang="en-CA" sz="16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550" y="311279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u="sng" dirty="0" smtClean="0">
                <a:solidFill>
                  <a:prstClr val="white"/>
                </a:solidFill>
              </a:rPr>
              <a:t>Exposure Management:  </a:t>
            </a:r>
            <a:endParaRPr lang="en-CA" sz="2400" u="sng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24" y="1453163"/>
            <a:ext cx="3024336" cy="22363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7524" y="1083831"/>
            <a:ext cx="8618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prstClr val="white"/>
                </a:solidFill>
              </a:rPr>
              <a:t>In the view finder or on the viewing screen you will see: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63888" y="1447752"/>
            <a:ext cx="53782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prstClr val="white"/>
                </a:solidFill>
              </a:rPr>
              <a:t>Most cameras allow for 1/3 stop adjustments.</a:t>
            </a:r>
          </a:p>
          <a:p>
            <a:r>
              <a:rPr lang="en-CA" dirty="0" smtClean="0">
                <a:solidFill>
                  <a:prstClr val="white"/>
                </a:solidFill>
              </a:rPr>
              <a:t>One click of a dial means 1/3 of a stop adjustment.</a:t>
            </a:r>
          </a:p>
          <a:p>
            <a:pPr marL="342900" indent="-342900">
              <a:buAutoNum type="arabicPeriod"/>
            </a:pPr>
            <a:r>
              <a:rPr lang="en-CA" dirty="0" smtClean="0">
                <a:solidFill>
                  <a:prstClr val="white"/>
                </a:solidFill>
              </a:rPr>
              <a:t>Automatic modes:  Exposure compensation</a:t>
            </a:r>
          </a:p>
          <a:p>
            <a:pPr marL="342900" indent="-342900">
              <a:buAutoNum type="arabicPeriod"/>
            </a:pPr>
            <a:r>
              <a:rPr lang="en-CA" dirty="0" smtClean="0">
                <a:solidFill>
                  <a:prstClr val="white"/>
                </a:solidFill>
              </a:rPr>
              <a:t>Manual mode:  Change Aperture or Shutter speed or ISO</a:t>
            </a:r>
            <a:endParaRPr lang="en-CA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4" r="24794"/>
          <a:stretch/>
        </p:blipFill>
        <p:spPr>
          <a:xfrm>
            <a:off x="3433193" y="3805728"/>
            <a:ext cx="2817845" cy="8610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385892" y="405159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prstClr val="white"/>
                </a:solidFill>
              </a:rPr>
              <a:t>This is 0 compensation</a:t>
            </a:r>
            <a:endParaRPr lang="en-CA" dirty="0">
              <a:solidFill>
                <a:prstClr val="white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4" r="24794"/>
          <a:stretch/>
        </p:blipFill>
        <p:spPr>
          <a:xfrm>
            <a:off x="3435187" y="4797152"/>
            <a:ext cx="2817845" cy="861060"/>
          </a:xfrm>
          <a:prstGeom prst="rect">
            <a:avLst/>
          </a:prstGeom>
        </p:spPr>
      </p:pic>
      <p:sp>
        <p:nvSpPr>
          <p:cNvPr id="23" name="Pentagon 22"/>
          <p:cNvSpPr/>
          <p:nvPr/>
        </p:nvSpPr>
        <p:spPr>
          <a:xfrm rot="16200000">
            <a:off x="4623268" y="4365620"/>
            <a:ext cx="402738" cy="144016"/>
          </a:xfrm>
          <a:prstGeom prst="homePlat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51747" y="4638997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prstClr val="white"/>
                </a:solidFill>
              </a:rPr>
              <a:t>3 clicks</a:t>
            </a:r>
            <a:endParaRPr lang="en-CA" sz="1400" dirty="0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00192" y="504301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prstClr val="white"/>
                </a:solidFill>
              </a:rPr>
              <a:t>This is -1 stop (1/2 light)</a:t>
            </a:r>
            <a:endParaRPr lang="en-CA" dirty="0">
              <a:solidFill>
                <a:prstClr val="white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4" r="24794"/>
          <a:stretch/>
        </p:blipFill>
        <p:spPr>
          <a:xfrm>
            <a:off x="3415715" y="5805264"/>
            <a:ext cx="2817845" cy="86106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092280" y="5628160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prstClr val="white"/>
                </a:solidFill>
              </a:rPr>
              <a:t>3 clicks</a:t>
            </a:r>
            <a:endParaRPr lang="en-CA" sz="1400" dirty="0">
              <a:solidFill>
                <a:prstClr val="white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00192" y="605112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prstClr val="white"/>
                </a:solidFill>
              </a:rPr>
              <a:t>This is -2 stops (1/4 light)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28" name="Pentagon 27"/>
          <p:cNvSpPr/>
          <p:nvPr/>
        </p:nvSpPr>
        <p:spPr>
          <a:xfrm rot="16200000">
            <a:off x="4154607" y="5357043"/>
            <a:ext cx="402738" cy="144016"/>
          </a:xfrm>
          <a:prstGeom prst="homePlat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29" name="Pentagon 28"/>
          <p:cNvSpPr/>
          <p:nvPr/>
        </p:nvSpPr>
        <p:spPr>
          <a:xfrm rot="16200000">
            <a:off x="3576820" y="6392947"/>
            <a:ext cx="402738" cy="144016"/>
          </a:xfrm>
          <a:prstGeom prst="homePlat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33193" y="3212976"/>
            <a:ext cx="57108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u="sng" dirty="0" smtClean="0">
                <a:solidFill>
                  <a:prstClr val="white"/>
                </a:solidFill>
              </a:rPr>
              <a:t>To shift the histogram to the left:</a:t>
            </a:r>
            <a:endParaRPr lang="en-CA" sz="2000" b="1" u="sng" dirty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22" y="3820968"/>
            <a:ext cx="2772307" cy="8458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28" y="4792885"/>
            <a:ext cx="2772304" cy="8610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22" y="5805264"/>
            <a:ext cx="2772307" cy="86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7121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23" grpId="0" animBg="1"/>
      <p:bldP spid="13" grpId="0"/>
      <p:bldP spid="24" grpId="0"/>
      <p:bldP spid="26" grpId="0"/>
      <p:bldP spid="27" grpId="0"/>
      <p:bldP spid="28" grpId="0" animBg="1"/>
      <p:bldP spid="29" grpId="0" animBg="1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342" y="298882"/>
            <a:ext cx="8208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b="1" u="sng" dirty="0" smtClean="0">
                <a:solidFill>
                  <a:prstClr val="white"/>
                </a:solidFill>
              </a:rPr>
              <a:t>Exposure Management:</a:t>
            </a:r>
            <a:endParaRPr lang="en-CA" sz="1400" b="1" u="sng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-19755"/>
            <a:ext cx="3059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>
                <a:solidFill>
                  <a:prstClr val="white"/>
                </a:solidFill>
              </a:rPr>
              <a:t>E</a:t>
            </a:r>
            <a:r>
              <a:rPr lang="en-CA" sz="1600" dirty="0" smtClean="0">
                <a:solidFill>
                  <a:prstClr val="white">
                    <a:lumMod val="95000"/>
                  </a:prstClr>
                </a:solidFill>
              </a:rPr>
              <a:t>x</a:t>
            </a:r>
            <a:r>
              <a:rPr lang="en-CA" sz="1600" dirty="0" smtClean="0">
                <a:solidFill>
                  <a:prstClr val="white">
                    <a:lumMod val="85000"/>
                  </a:prstClr>
                </a:solidFill>
              </a:rPr>
              <a:t>p</a:t>
            </a:r>
            <a:r>
              <a:rPr lang="en-CA" sz="1600" dirty="0" smtClean="0">
                <a:solidFill>
                  <a:prstClr val="white">
                    <a:lumMod val="75000"/>
                  </a:prstClr>
                </a:solidFill>
              </a:rPr>
              <a:t>o</a:t>
            </a:r>
            <a:r>
              <a:rPr lang="en-CA" sz="1600" dirty="0" smtClean="0">
                <a:solidFill>
                  <a:prstClr val="white">
                    <a:lumMod val="65000"/>
                  </a:prstClr>
                </a:solidFill>
              </a:rPr>
              <a:t>s</a:t>
            </a:r>
            <a:r>
              <a:rPr lang="en-CA" sz="1600" dirty="0" smtClean="0">
                <a:solidFill>
                  <a:prstClr val="white">
                    <a:lumMod val="50000"/>
                  </a:prstClr>
                </a:solidFill>
              </a:rPr>
              <a:t>u</a:t>
            </a:r>
            <a:r>
              <a:rPr lang="en-CA" sz="16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r</a:t>
            </a:r>
            <a:r>
              <a:rPr lang="en-CA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e</a:t>
            </a:r>
            <a:endParaRPr lang="en-CA" sz="16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5672"/>
            <a:ext cx="3024336" cy="22363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4" y="692696"/>
            <a:ext cx="8618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prstClr val="white"/>
                </a:solidFill>
              </a:rPr>
              <a:t>In the view finder or on the viewing screen you will see: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5714" y="1128499"/>
            <a:ext cx="53782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prstClr val="white"/>
                </a:solidFill>
              </a:rPr>
              <a:t>Most </a:t>
            </a:r>
            <a:r>
              <a:rPr lang="en-CA" dirty="0">
                <a:solidFill>
                  <a:prstClr val="white"/>
                </a:solidFill>
              </a:rPr>
              <a:t>cameras allow for 1/3 stop adjustments.</a:t>
            </a:r>
          </a:p>
          <a:p>
            <a:r>
              <a:rPr lang="en-CA" dirty="0">
                <a:solidFill>
                  <a:prstClr val="white"/>
                </a:solidFill>
              </a:rPr>
              <a:t>One click of a dial means 1/3 of a stop adjustment.</a:t>
            </a:r>
          </a:p>
          <a:p>
            <a:pPr marL="342900" indent="-342900">
              <a:buAutoNum type="arabicPeriod"/>
            </a:pPr>
            <a:r>
              <a:rPr lang="en-CA" dirty="0">
                <a:solidFill>
                  <a:prstClr val="white"/>
                </a:solidFill>
              </a:rPr>
              <a:t>Automatic modes:  Exposure compensation</a:t>
            </a:r>
          </a:p>
          <a:p>
            <a:pPr marL="342900" indent="-342900">
              <a:buAutoNum type="arabicPeriod"/>
            </a:pPr>
            <a:r>
              <a:rPr lang="en-CA" dirty="0">
                <a:solidFill>
                  <a:prstClr val="white"/>
                </a:solidFill>
              </a:rPr>
              <a:t>Manual mode:  Change Aperture or Shutter speed or ISO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4" r="24794"/>
          <a:stretch/>
        </p:blipFill>
        <p:spPr>
          <a:xfrm>
            <a:off x="3433193" y="3805728"/>
            <a:ext cx="2817845" cy="8610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385892" y="405159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prstClr val="white"/>
                </a:solidFill>
              </a:rPr>
              <a:t>This is 0 compensation</a:t>
            </a:r>
            <a:endParaRPr lang="en-CA" dirty="0">
              <a:solidFill>
                <a:prstClr val="white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4" r="24794"/>
          <a:stretch/>
        </p:blipFill>
        <p:spPr>
          <a:xfrm>
            <a:off x="3415714" y="4788299"/>
            <a:ext cx="2817845" cy="861060"/>
          </a:xfrm>
          <a:prstGeom prst="rect">
            <a:avLst/>
          </a:prstGeom>
        </p:spPr>
      </p:pic>
      <p:sp>
        <p:nvSpPr>
          <p:cNvPr id="23" name="Pentagon 22"/>
          <p:cNvSpPr/>
          <p:nvPr/>
        </p:nvSpPr>
        <p:spPr>
          <a:xfrm rot="16200000">
            <a:off x="4623268" y="4365620"/>
            <a:ext cx="402738" cy="144016"/>
          </a:xfrm>
          <a:prstGeom prst="homePlat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51747" y="4638997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prstClr val="white"/>
                </a:solidFill>
              </a:rPr>
              <a:t>3 clicks</a:t>
            </a:r>
            <a:endParaRPr lang="en-CA" sz="1400" dirty="0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00192" y="504301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prstClr val="white"/>
                </a:solidFill>
              </a:rPr>
              <a:t>This is +1 stop (2X light)</a:t>
            </a:r>
            <a:endParaRPr lang="en-CA" dirty="0">
              <a:solidFill>
                <a:prstClr val="white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4" r="24794"/>
          <a:stretch/>
        </p:blipFill>
        <p:spPr>
          <a:xfrm>
            <a:off x="3415715" y="5805264"/>
            <a:ext cx="2817845" cy="86106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092280" y="5628160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prstClr val="white"/>
                </a:solidFill>
              </a:rPr>
              <a:t>3 clicks</a:t>
            </a:r>
            <a:endParaRPr lang="en-CA" sz="1400" dirty="0">
              <a:solidFill>
                <a:prstClr val="white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00192" y="605112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prstClr val="white"/>
                </a:solidFill>
              </a:rPr>
              <a:t>This is +2 stops (4X light)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28" name="Pentagon 27"/>
          <p:cNvSpPr/>
          <p:nvPr/>
        </p:nvSpPr>
        <p:spPr>
          <a:xfrm rot="16200000">
            <a:off x="5090711" y="5357043"/>
            <a:ext cx="402738" cy="144016"/>
          </a:xfrm>
          <a:prstGeom prst="homePlat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29" name="Pentagon 28"/>
          <p:cNvSpPr/>
          <p:nvPr/>
        </p:nvSpPr>
        <p:spPr>
          <a:xfrm rot="16200000">
            <a:off x="5738783" y="6392947"/>
            <a:ext cx="402738" cy="144016"/>
          </a:xfrm>
          <a:prstGeom prst="homePlat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44788" y="2962167"/>
            <a:ext cx="57108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u="sng" dirty="0" smtClean="0">
                <a:solidFill>
                  <a:prstClr val="white"/>
                </a:solidFill>
              </a:rPr>
              <a:t>To shift the histogram to the right:</a:t>
            </a:r>
            <a:endParaRPr lang="en-CA" sz="2000" b="1" u="sng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805728"/>
            <a:ext cx="2880319" cy="8610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4788300"/>
            <a:ext cx="2880319" cy="8610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763912"/>
            <a:ext cx="2880318" cy="90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802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 animBg="1"/>
      <p:bldP spid="13" grpId="0"/>
      <p:bldP spid="24" grpId="0"/>
      <p:bldP spid="26" grpId="0"/>
      <p:bldP spid="27" grpId="0"/>
      <p:bldP spid="28" grpId="0" animBg="1"/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-19755"/>
            <a:ext cx="3059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>
                <a:solidFill>
                  <a:prstClr val="white"/>
                </a:solidFill>
              </a:rPr>
              <a:t>E</a:t>
            </a:r>
            <a:r>
              <a:rPr lang="en-CA" sz="1600" dirty="0" smtClean="0">
                <a:solidFill>
                  <a:prstClr val="white">
                    <a:lumMod val="95000"/>
                  </a:prstClr>
                </a:solidFill>
              </a:rPr>
              <a:t>x</a:t>
            </a:r>
            <a:r>
              <a:rPr lang="en-CA" sz="1600" dirty="0" smtClean="0">
                <a:solidFill>
                  <a:prstClr val="white">
                    <a:lumMod val="85000"/>
                  </a:prstClr>
                </a:solidFill>
              </a:rPr>
              <a:t>p</a:t>
            </a:r>
            <a:r>
              <a:rPr lang="en-CA" sz="1600" dirty="0" smtClean="0">
                <a:solidFill>
                  <a:prstClr val="white">
                    <a:lumMod val="75000"/>
                  </a:prstClr>
                </a:solidFill>
              </a:rPr>
              <a:t>o</a:t>
            </a:r>
            <a:r>
              <a:rPr lang="en-CA" sz="1600" dirty="0" smtClean="0">
                <a:solidFill>
                  <a:prstClr val="white">
                    <a:lumMod val="65000"/>
                  </a:prstClr>
                </a:solidFill>
              </a:rPr>
              <a:t>s</a:t>
            </a:r>
            <a:r>
              <a:rPr lang="en-CA" sz="1600" dirty="0" smtClean="0">
                <a:solidFill>
                  <a:prstClr val="white">
                    <a:lumMod val="50000"/>
                  </a:prstClr>
                </a:solidFill>
              </a:rPr>
              <a:t>u</a:t>
            </a:r>
            <a:r>
              <a:rPr lang="en-CA" sz="16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r</a:t>
            </a:r>
            <a:r>
              <a:rPr lang="en-CA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e</a:t>
            </a:r>
            <a:endParaRPr lang="en-CA" sz="16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3507" y="319517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u="sng" dirty="0" smtClean="0">
                <a:solidFill>
                  <a:prstClr val="white"/>
                </a:solidFill>
              </a:rPr>
              <a:t>Exposure Management:  </a:t>
            </a:r>
            <a:endParaRPr lang="en-CA" sz="2400" u="sng" dirty="0">
              <a:solidFill>
                <a:prstClr val="white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32" y="2924944"/>
            <a:ext cx="2164513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6" y="4509119"/>
            <a:ext cx="1719065" cy="2254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54361"/>
            <a:ext cx="1584176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840" y="1154361"/>
            <a:ext cx="2293620" cy="6629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058" y="2924698"/>
            <a:ext cx="2293620" cy="7162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417" y="4509119"/>
            <a:ext cx="2293620" cy="7162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764" y="1154361"/>
            <a:ext cx="2286000" cy="67056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842495" y="401069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prstClr val="white"/>
                </a:solidFill>
              </a:rPr>
              <a:t>Examples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49396" y="5227459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prstClr val="white"/>
                </a:solidFill>
              </a:rPr>
              <a:t>Use the histogram to determine the amount of compensation.</a:t>
            </a:r>
            <a:endParaRPr lang="en-CA" dirty="0">
              <a:solidFill>
                <a:prstClr val="white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068960"/>
            <a:ext cx="1584175" cy="1189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764" y="3068960"/>
            <a:ext cx="2301240" cy="716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764" y="1940564"/>
            <a:ext cx="2286000" cy="7979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059" y="3672266"/>
            <a:ext cx="2293620" cy="6928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417" y="5373216"/>
            <a:ext cx="2293620" cy="8763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15" y="1154361"/>
            <a:ext cx="2164513" cy="16102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840" y="1923197"/>
            <a:ext cx="2293620" cy="81534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765" y="3905036"/>
            <a:ext cx="2301240" cy="82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8136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831318"/>
              </p:ext>
            </p:extLst>
          </p:nvPr>
        </p:nvGraphicFramePr>
        <p:xfrm>
          <a:off x="251520" y="980728"/>
          <a:ext cx="4445000" cy="3181350"/>
        </p:xfrm>
        <a:graphic>
          <a:graphicData uri="http://schemas.openxmlformats.org/drawingml/2006/table">
            <a:tbl>
              <a:tblPr/>
              <a:tblGrid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</a:tblGrid>
              <a:tr h="318135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18135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18135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18135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18135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18135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18135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18135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18135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18135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51520" y="548680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Award Winning Portrait</a:t>
            </a:r>
            <a:endParaRPr lang="en-CA" dirty="0"/>
          </a:p>
        </p:txBody>
      </p:sp>
      <p:sp>
        <p:nvSpPr>
          <p:cNvPr id="11" name="TextBox 10"/>
          <p:cNvSpPr txBox="1"/>
          <p:nvPr/>
        </p:nvSpPr>
        <p:spPr>
          <a:xfrm>
            <a:off x="107504" y="11663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Building A Histogram</a:t>
            </a:r>
            <a:endParaRPr lang="en-C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945828"/>
              </p:ext>
            </p:extLst>
          </p:nvPr>
        </p:nvGraphicFramePr>
        <p:xfrm>
          <a:off x="251520" y="4581128"/>
          <a:ext cx="444500" cy="342900"/>
        </p:xfrm>
        <a:graphic>
          <a:graphicData uri="http://schemas.openxmlformats.org/drawingml/2006/table">
            <a:tbl>
              <a:tblPr/>
              <a:tblGrid>
                <a:gridCol w="444500"/>
              </a:tblGrid>
              <a:tr h="318135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Pixel Count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476006"/>
              </p:ext>
            </p:extLst>
          </p:nvPr>
        </p:nvGraphicFramePr>
        <p:xfrm>
          <a:off x="251520" y="4941168"/>
          <a:ext cx="444500" cy="636270"/>
        </p:xfrm>
        <a:graphic>
          <a:graphicData uri="http://schemas.openxmlformats.org/drawingml/2006/table">
            <a:tbl>
              <a:tblPr/>
              <a:tblGrid>
                <a:gridCol w="444500"/>
              </a:tblGrid>
              <a:tr h="318135"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8135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281229"/>
              </p:ext>
            </p:extLst>
          </p:nvPr>
        </p:nvGraphicFramePr>
        <p:xfrm>
          <a:off x="683568" y="4941168"/>
          <a:ext cx="444500" cy="636270"/>
        </p:xfrm>
        <a:graphic>
          <a:graphicData uri="http://schemas.openxmlformats.org/drawingml/2006/table">
            <a:tbl>
              <a:tblPr/>
              <a:tblGrid>
                <a:gridCol w="444500"/>
              </a:tblGrid>
              <a:tr h="318135"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8135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464340"/>
              </p:ext>
            </p:extLst>
          </p:nvPr>
        </p:nvGraphicFramePr>
        <p:xfrm>
          <a:off x="1115616" y="4941168"/>
          <a:ext cx="444500" cy="636270"/>
        </p:xfrm>
        <a:graphic>
          <a:graphicData uri="http://schemas.openxmlformats.org/drawingml/2006/table">
            <a:tbl>
              <a:tblPr/>
              <a:tblGrid>
                <a:gridCol w="444500"/>
              </a:tblGrid>
              <a:tr h="318135"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8135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537656"/>
              </p:ext>
            </p:extLst>
          </p:nvPr>
        </p:nvGraphicFramePr>
        <p:xfrm>
          <a:off x="1547664" y="4941168"/>
          <a:ext cx="444500" cy="636270"/>
        </p:xfrm>
        <a:graphic>
          <a:graphicData uri="http://schemas.openxmlformats.org/drawingml/2006/table">
            <a:tbl>
              <a:tblPr/>
              <a:tblGrid>
                <a:gridCol w="444500"/>
              </a:tblGrid>
              <a:tr h="318135"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8135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555996"/>
              </p:ext>
            </p:extLst>
          </p:nvPr>
        </p:nvGraphicFramePr>
        <p:xfrm>
          <a:off x="1979712" y="4941168"/>
          <a:ext cx="432048" cy="636270"/>
        </p:xfrm>
        <a:graphic>
          <a:graphicData uri="http://schemas.openxmlformats.org/drawingml/2006/table">
            <a:tbl>
              <a:tblPr/>
              <a:tblGrid>
                <a:gridCol w="432048"/>
              </a:tblGrid>
              <a:tr h="318135"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8135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250972"/>
              </p:ext>
            </p:extLst>
          </p:nvPr>
        </p:nvGraphicFramePr>
        <p:xfrm>
          <a:off x="611560" y="4581129"/>
          <a:ext cx="1800200" cy="390143"/>
        </p:xfrm>
        <a:graphic>
          <a:graphicData uri="http://schemas.openxmlformats.org/drawingml/2006/table">
            <a:tbl>
              <a:tblPr/>
              <a:tblGrid>
                <a:gridCol w="444500"/>
                <a:gridCol w="444500"/>
                <a:gridCol w="444500"/>
                <a:gridCol w="466700"/>
              </a:tblGrid>
              <a:tr h="390143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525090"/>
              </p:ext>
            </p:extLst>
          </p:nvPr>
        </p:nvGraphicFramePr>
        <p:xfrm>
          <a:off x="5508104" y="3933056"/>
          <a:ext cx="576064" cy="372712"/>
        </p:xfrm>
        <a:graphic>
          <a:graphicData uri="http://schemas.openxmlformats.org/drawingml/2006/table">
            <a:tbl>
              <a:tblPr/>
              <a:tblGrid>
                <a:gridCol w="576064"/>
              </a:tblGrid>
              <a:tr h="372712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3940702"/>
              </p:ext>
            </p:extLst>
          </p:nvPr>
        </p:nvGraphicFramePr>
        <p:xfrm>
          <a:off x="6228184" y="3933056"/>
          <a:ext cx="576064" cy="389123"/>
        </p:xfrm>
        <a:graphic>
          <a:graphicData uri="http://schemas.openxmlformats.org/drawingml/2006/table">
            <a:tbl>
              <a:tblPr/>
              <a:tblGrid>
                <a:gridCol w="576064"/>
              </a:tblGrid>
              <a:tr h="389123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781523"/>
              </p:ext>
            </p:extLst>
          </p:nvPr>
        </p:nvGraphicFramePr>
        <p:xfrm>
          <a:off x="6984268" y="3935824"/>
          <a:ext cx="576064" cy="386355"/>
        </p:xfrm>
        <a:graphic>
          <a:graphicData uri="http://schemas.openxmlformats.org/drawingml/2006/table">
            <a:tbl>
              <a:tblPr/>
              <a:tblGrid>
                <a:gridCol w="576064"/>
              </a:tblGrid>
              <a:tr h="386355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042928"/>
              </p:ext>
            </p:extLst>
          </p:nvPr>
        </p:nvGraphicFramePr>
        <p:xfrm>
          <a:off x="7668344" y="3933055"/>
          <a:ext cx="576064" cy="372713"/>
        </p:xfrm>
        <a:graphic>
          <a:graphicData uri="http://schemas.openxmlformats.org/drawingml/2006/table">
            <a:tbl>
              <a:tblPr/>
              <a:tblGrid>
                <a:gridCol w="576064"/>
              </a:tblGrid>
              <a:tr h="372713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812983"/>
              </p:ext>
            </p:extLst>
          </p:nvPr>
        </p:nvGraphicFramePr>
        <p:xfrm>
          <a:off x="8316416" y="3901787"/>
          <a:ext cx="576064" cy="377809"/>
        </p:xfrm>
        <a:graphic>
          <a:graphicData uri="http://schemas.openxmlformats.org/drawingml/2006/table">
            <a:tbl>
              <a:tblPr/>
              <a:tblGrid>
                <a:gridCol w="576064"/>
              </a:tblGrid>
              <a:tr h="377809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345102" y="4305768"/>
            <a:ext cx="1440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>
                <a:solidFill>
                  <a:schemeClr val="bg1"/>
                </a:solidFill>
              </a:rPr>
              <a:t>Pure Black</a:t>
            </a:r>
            <a:endParaRPr lang="en-CA" sz="1200" dirty="0">
              <a:solidFill>
                <a:schemeClr val="bg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5479213" y="1124744"/>
            <a:ext cx="0" cy="3096344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856476" y="4322179"/>
            <a:ext cx="216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/>
              <a:t>Pure White</a:t>
            </a:r>
            <a:endParaRPr lang="en-CA" sz="1200" dirty="0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8964488" y="1124744"/>
            <a:ext cx="0" cy="30963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345102" y="4322179"/>
            <a:ext cx="307018" cy="192258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8856476" y="4322179"/>
            <a:ext cx="287524" cy="19225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5570873" y="6378948"/>
            <a:ext cx="3429365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940152" y="587542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Sh</a:t>
            </a:r>
            <a:r>
              <a:rPr lang="en-CA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a</a:t>
            </a:r>
            <a:r>
              <a:rPr lang="en-CA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des</a:t>
            </a:r>
            <a:r>
              <a:rPr lang="en-CA" dirty="0" smtClean="0"/>
              <a:t> </a:t>
            </a:r>
            <a:r>
              <a:rPr lang="en-CA" dirty="0" smtClean="0">
                <a:solidFill>
                  <a:schemeClr val="tx1">
                    <a:lumMod val="50000"/>
                  </a:schemeClr>
                </a:solidFill>
              </a:rPr>
              <a:t>of</a:t>
            </a:r>
            <a:r>
              <a:rPr lang="en-CA" dirty="0" smtClean="0"/>
              <a:t> </a:t>
            </a:r>
            <a:r>
              <a:rPr lang="en-CA" dirty="0" smtClean="0">
                <a:solidFill>
                  <a:schemeClr val="tx1">
                    <a:lumMod val="65000"/>
                  </a:schemeClr>
                </a:solidFill>
              </a:rPr>
              <a:t>g</a:t>
            </a:r>
            <a:r>
              <a:rPr lang="en-CA" dirty="0" smtClean="0">
                <a:solidFill>
                  <a:schemeClr val="tx1">
                    <a:lumMod val="75000"/>
                  </a:schemeClr>
                </a:solidFill>
              </a:rPr>
              <a:t>r</a:t>
            </a:r>
            <a:r>
              <a:rPr lang="en-CA" dirty="0" smtClean="0">
                <a:solidFill>
                  <a:schemeClr val="tx1">
                    <a:lumMod val="85000"/>
                  </a:schemeClr>
                </a:solidFill>
              </a:rPr>
              <a:t>e</a:t>
            </a:r>
            <a:r>
              <a:rPr lang="en-CA" dirty="0" smtClean="0"/>
              <a:t>y</a:t>
            </a:r>
            <a:endParaRPr lang="en-CA" dirty="0"/>
          </a:p>
        </p:txBody>
      </p:sp>
      <p:sp>
        <p:nvSpPr>
          <p:cNvPr id="34" name="TextBox 33"/>
          <p:cNvSpPr txBox="1"/>
          <p:nvPr/>
        </p:nvSpPr>
        <p:spPr>
          <a:xfrm>
            <a:off x="5881399" y="6392397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Increasing lightness</a:t>
            </a:r>
            <a:endParaRPr lang="en-CA" dirty="0"/>
          </a:p>
        </p:txBody>
      </p:sp>
      <p:graphicFrame>
        <p:nvGraphicFramePr>
          <p:cNvPr id="28" name="Chart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9710202"/>
              </p:ext>
            </p:extLst>
          </p:nvPr>
        </p:nvGraphicFramePr>
        <p:xfrm>
          <a:off x="4863769" y="533579"/>
          <a:ext cx="4283968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020272" y="4305768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 smtClean="0">
                <a:solidFill>
                  <a:schemeClr val="bg1"/>
                </a:solidFill>
              </a:rPr>
              <a:t>Tone</a:t>
            </a:r>
            <a:endParaRPr lang="en-CA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24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25" grpId="0"/>
      <p:bldP spid="3" grpId="0" animBg="1"/>
      <p:bldP spid="16" grpId="0" animBg="1"/>
      <p:bldP spid="33" grpId="0"/>
      <p:bldP spid="34" grpId="0"/>
      <p:bldGraphic spid="28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7504" y="11663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Interpreting A Histogram</a:t>
            </a:r>
            <a:endParaRPr lang="en-CA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28764"/>
              </p:ext>
            </p:extLst>
          </p:nvPr>
        </p:nvGraphicFramePr>
        <p:xfrm>
          <a:off x="3067174" y="3861048"/>
          <a:ext cx="576064" cy="318135"/>
        </p:xfrm>
        <a:graphic>
          <a:graphicData uri="http://schemas.openxmlformats.org/drawingml/2006/table">
            <a:tbl>
              <a:tblPr/>
              <a:tblGrid>
                <a:gridCol w="576064"/>
              </a:tblGrid>
              <a:tr h="318135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930520"/>
              </p:ext>
            </p:extLst>
          </p:nvPr>
        </p:nvGraphicFramePr>
        <p:xfrm>
          <a:off x="3772337" y="3861048"/>
          <a:ext cx="576064" cy="318135"/>
        </p:xfrm>
        <a:graphic>
          <a:graphicData uri="http://schemas.openxmlformats.org/drawingml/2006/table">
            <a:tbl>
              <a:tblPr/>
              <a:tblGrid>
                <a:gridCol w="576064"/>
              </a:tblGrid>
              <a:tr h="318135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343662"/>
              </p:ext>
            </p:extLst>
          </p:nvPr>
        </p:nvGraphicFramePr>
        <p:xfrm>
          <a:off x="4472096" y="3861048"/>
          <a:ext cx="576064" cy="318135"/>
        </p:xfrm>
        <a:graphic>
          <a:graphicData uri="http://schemas.openxmlformats.org/drawingml/2006/table">
            <a:tbl>
              <a:tblPr/>
              <a:tblGrid>
                <a:gridCol w="576064"/>
              </a:tblGrid>
              <a:tr h="318135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2027468"/>
              </p:ext>
            </p:extLst>
          </p:nvPr>
        </p:nvGraphicFramePr>
        <p:xfrm>
          <a:off x="5148064" y="3861048"/>
          <a:ext cx="576064" cy="318135"/>
        </p:xfrm>
        <a:graphic>
          <a:graphicData uri="http://schemas.openxmlformats.org/drawingml/2006/table">
            <a:tbl>
              <a:tblPr/>
              <a:tblGrid>
                <a:gridCol w="576064"/>
              </a:tblGrid>
              <a:tr h="318135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102267"/>
              </p:ext>
            </p:extLst>
          </p:nvPr>
        </p:nvGraphicFramePr>
        <p:xfrm>
          <a:off x="5868144" y="3861048"/>
          <a:ext cx="576064" cy="318135"/>
        </p:xfrm>
        <a:graphic>
          <a:graphicData uri="http://schemas.openxmlformats.org/drawingml/2006/table">
            <a:tbl>
              <a:tblPr/>
              <a:tblGrid>
                <a:gridCol w="576064"/>
              </a:tblGrid>
              <a:tr h="318135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988139" y="4336596"/>
            <a:ext cx="1440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>
                <a:solidFill>
                  <a:schemeClr val="bg1"/>
                </a:solidFill>
              </a:rPr>
              <a:t>Pure Black</a:t>
            </a:r>
            <a:endParaRPr lang="en-CA" sz="1200" dirty="0">
              <a:solidFill>
                <a:schemeClr val="bg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059832" y="1180727"/>
            <a:ext cx="0" cy="3096344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336196" y="4336596"/>
            <a:ext cx="216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/>
              <a:t>Pure White</a:t>
            </a:r>
            <a:endParaRPr lang="en-CA" sz="1200" dirty="0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6444208" y="1180727"/>
            <a:ext cx="0" cy="30963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906638" y="4330384"/>
            <a:ext cx="307018" cy="192258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6336196" y="4336596"/>
            <a:ext cx="287524" cy="19225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3050593" y="6378948"/>
            <a:ext cx="3429365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433127" y="583663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Sh</a:t>
            </a:r>
            <a:r>
              <a:rPr lang="en-CA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a</a:t>
            </a:r>
            <a:r>
              <a:rPr lang="en-CA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des</a:t>
            </a:r>
            <a:r>
              <a:rPr lang="en-CA" dirty="0" smtClean="0"/>
              <a:t> </a:t>
            </a:r>
            <a:r>
              <a:rPr lang="en-CA" dirty="0" smtClean="0">
                <a:solidFill>
                  <a:schemeClr val="tx1">
                    <a:lumMod val="50000"/>
                  </a:schemeClr>
                </a:solidFill>
              </a:rPr>
              <a:t>of</a:t>
            </a:r>
            <a:r>
              <a:rPr lang="en-CA" dirty="0" smtClean="0"/>
              <a:t> </a:t>
            </a:r>
            <a:r>
              <a:rPr lang="en-CA" dirty="0" smtClean="0">
                <a:solidFill>
                  <a:schemeClr val="tx1">
                    <a:lumMod val="65000"/>
                  </a:schemeClr>
                </a:solidFill>
              </a:rPr>
              <a:t>g</a:t>
            </a:r>
            <a:r>
              <a:rPr lang="en-CA" dirty="0" smtClean="0">
                <a:solidFill>
                  <a:schemeClr val="tx1">
                    <a:lumMod val="75000"/>
                  </a:schemeClr>
                </a:solidFill>
              </a:rPr>
              <a:t>r</a:t>
            </a:r>
            <a:r>
              <a:rPr lang="en-CA" dirty="0" smtClean="0">
                <a:solidFill>
                  <a:schemeClr val="tx1">
                    <a:lumMod val="85000"/>
                  </a:schemeClr>
                </a:solidFill>
              </a:rPr>
              <a:t>e</a:t>
            </a:r>
            <a:r>
              <a:rPr lang="en-CA" dirty="0" smtClean="0"/>
              <a:t>y</a:t>
            </a:r>
            <a:endParaRPr lang="en-CA" dirty="0"/>
          </a:p>
        </p:txBody>
      </p:sp>
      <p:sp>
        <p:nvSpPr>
          <p:cNvPr id="34" name="TextBox 33"/>
          <p:cNvSpPr txBox="1"/>
          <p:nvPr/>
        </p:nvSpPr>
        <p:spPr>
          <a:xfrm>
            <a:off x="3424810" y="6392397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Increasing lightness</a:t>
            </a:r>
            <a:endParaRPr lang="en-CA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6444208" y="2728900"/>
            <a:ext cx="388444" cy="53227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832652" y="1794709"/>
            <a:ext cx="2232248" cy="147732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Pixels on this line are pure </a:t>
            </a:r>
            <a:r>
              <a:rPr lang="en-CA" b="1" dirty="0" smtClean="0"/>
              <a:t>white</a:t>
            </a:r>
            <a:r>
              <a:rPr lang="en-CA" dirty="0" smtClean="0"/>
              <a:t>.  There is no darkness.  Information is lost.</a:t>
            </a:r>
          </a:p>
          <a:p>
            <a:r>
              <a:rPr lang="en-CA" b="1" dirty="0" smtClean="0"/>
              <a:t>BLOWN OUT WHITE</a:t>
            </a:r>
            <a:endParaRPr lang="en-CA" b="1" dirty="0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2555776" y="2728900"/>
            <a:ext cx="494817" cy="600164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79512" y="2128735"/>
            <a:ext cx="2376264" cy="120032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bg1"/>
                </a:solidFill>
              </a:rPr>
              <a:t>Pixels on this line are pure </a:t>
            </a:r>
            <a:r>
              <a:rPr lang="en-CA" b="1" dirty="0" smtClean="0">
                <a:solidFill>
                  <a:schemeClr val="bg1"/>
                </a:solidFill>
              </a:rPr>
              <a:t>black</a:t>
            </a:r>
            <a:r>
              <a:rPr lang="en-CA" dirty="0" smtClean="0">
                <a:solidFill>
                  <a:schemeClr val="bg1"/>
                </a:solidFill>
              </a:rPr>
              <a:t>.  There is no light.  Information is lost.</a:t>
            </a:r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377" y="485964"/>
            <a:ext cx="4161341" cy="345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644008" y="4164104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 smtClean="0">
                <a:solidFill>
                  <a:schemeClr val="bg1"/>
                </a:solidFill>
              </a:rPr>
              <a:t>Tone</a:t>
            </a:r>
            <a:endParaRPr lang="en-CA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15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7504" y="11663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Examples:</a:t>
            </a:r>
            <a:endParaRPr lang="en-C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620688"/>
            <a:ext cx="4188592" cy="31414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692696"/>
            <a:ext cx="3602413" cy="14987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3861048"/>
            <a:ext cx="4188592" cy="27917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192" y="4005064"/>
            <a:ext cx="3701084" cy="15841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75656" y="11663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Low Contrast, mid tone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3779912" y="116632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Center the histogram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5300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7504" y="116632"/>
            <a:ext cx="2196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Examples: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04900"/>
            <a:ext cx="4248472" cy="31863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25390"/>
            <a:ext cx="4181464" cy="17514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772994"/>
            <a:ext cx="4248472" cy="29595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186" y="3772994"/>
            <a:ext cx="4243745" cy="17935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59632" y="116632"/>
            <a:ext cx="1044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Low key</a:t>
            </a:r>
            <a:endParaRPr lang="en-CA" dirty="0"/>
          </a:p>
        </p:txBody>
      </p:sp>
      <p:sp>
        <p:nvSpPr>
          <p:cNvPr id="12" name="TextBox 11"/>
          <p:cNvSpPr txBox="1"/>
          <p:nvPr/>
        </p:nvSpPr>
        <p:spPr>
          <a:xfrm>
            <a:off x="5004048" y="5519196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It would be a mistake to center the histogram.  </a:t>
            </a:r>
          </a:p>
          <a:p>
            <a:pPr marL="342900" indent="-342900">
              <a:buAutoNum type="arabicPeriod"/>
            </a:pPr>
            <a:r>
              <a:rPr lang="en-CA" dirty="0" smtClean="0"/>
              <a:t>Destroy the background.</a:t>
            </a:r>
          </a:p>
          <a:p>
            <a:pPr marL="342900" indent="-342900">
              <a:buAutoNum type="arabicPeriod"/>
            </a:pPr>
            <a:r>
              <a:rPr lang="en-CA" dirty="0" smtClean="0"/>
              <a:t>Over expose the subject.</a:t>
            </a:r>
            <a:endParaRPr lang="en-CA" dirty="0"/>
          </a:p>
        </p:txBody>
      </p:sp>
      <p:sp>
        <p:nvSpPr>
          <p:cNvPr id="2" name="TextBox 1"/>
          <p:cNvSpPr txBox="1"/>
          <p:nvPr/>
        </p:nvSpPr>
        <p:spPr>
          <a:xfrm>
            <a:off x="2123728" y="113623"/>
            <a:ext cx="4150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shift </a:t>
            </a:r>
            <a:r>
              <a:rPr lang="en-CA" dirty="0"/>
              <a:t>histogram to left</a:t>
            </a:r>
          </a:p>
        </p:txBody>
      </p:sp>
    </p:spTree>
    <p:extLst>
      <p:ext uri="{BB962C8B-B14F-4D97-AF65-F5344CB8AC3E}">
        <p14:creationId xmlns:p14="http://schemas.microsoft.com/office/powerpoint/2010/main" val="117766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7504" y="11663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Examples:</a:t>
            </a:r>
            <a:endParaRPr lang="en-C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0688"/>
            <a:ext cx="4680520" cy="31203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618" y="620687"/>
            <a:ext cx="3778768" cy="15601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005064"/>
            <a:ext cx="4680520" cy="26680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005064"/>
            <a:ext cx="3782042" cy="158417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59632" y="11663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High Key</a:t>
            </a:r>
            <a:endParaRPr lang="en-CA" dirty="0"/>
          </a:p>
        </p:txBody>
      </p:sp>
      <p:sp>
        <p:nvSpPr>
          <p:cNvPr id="14" name="TextBox 13"/>
          <p:cNvSpPr txBox="1"/>
          <p:nvPr/>
        </p:nvSpPr>
        <p:spPr>
          <a:xfrm>
            <a:off x="5076056" y="2540706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White background contrast with dark tools.  Shift hard right until the subtle shadow under tools almost disappears.</a:t>
            </a:r>
            <a:endParaRPr lang="en-CA" dirty="0"/>
          </a:p>
        </p:txBody>
      </p:sp>
      <p:sp>
        <p:nvSpPr>
          <p:cNvPr id="15" name="TextBox 14"/>
          <p:cNvSpPr txBox="1"/>
          <p:nvPr/>
        </p:nvSpPr>
        <p:spPr>
          <a:xfrm>
            <a:off x="5043128" y="5741642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Snow has structure and colour.  Shift right but not so far as to loose structure in the snow.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3102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1663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prstClr val="white"/>
                </a:solidFill>
              </a:rPr>
              <a:t>Examples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11663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err="1" smtClean="0">
                <a:solidFill>
                  <a:prstClr val="white"/>
                </a:solidFill>
              </a:rPr>
              <a:t>Opps</a:t>
            </a:r>
            <a:endParaRPr lang="en-CA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29" y="570845"/>
            <a:ext cx="5472608" cy="41044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97152"/>
            <a:ext cx="4476279" cy="187220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283968" y="4797152"/>
            <a:ext cx="576064" cy="19442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5796136" y="1340768"/>
            <a:ext cx="3024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Many </a:t>
            </a:r>
            <a:r>
              <a:rPr lang="en-CA" dirty="0" err="1" smtClean="0"/>
              <a:t>pixes</a:t>
            </a:r>
            <a:r>
              <a:rPr lang="en-CA" dirty="0" smtClean="0"/>
              <a:t> pilled up on the right side resulting in blown out snow.</a:t>
            </a:r>
          </a:p>
          <a:p>
            <a:r>
              <a:rPr lang="en-CA" dirty="0" smtClean="0"/>
              <a:t>Room to shift the histogram to the left.</a:t>
            </a:r>
          </a:p>
        </p:txBody>
      </p:sp>
      <p:sp>
        <p:nvSpPr>
          <p:cNvPr id="9" name="Oval 8"/>
          <p:cNvSpPr/>
          <p:nvPr/>
        </p:nvSpPr>
        <p:spPr>
          <a:xfrm>
            <a:off x="107504" y="4797152"/>
            <a:ext cx="648071" cy="206084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extBox 9"/>
          <p:cNvSpPr txBox="1"/>
          <p:nvPr/>
        </p:nvSpPr>
        <p:spPr>
          <a:xfrm>
            <a:off x="5796136" y="5229200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Better to expose correctly for the snow and underexpose the mud in the foreground.</a:t>
            </a:r>
          </a:p>
        </p:txBody>
      </p:sp>
    </p:spTree>
    <p:extLst>
      <p:ext uri="{BB962C8B-B14F-4D97-AF65-F5344CB8AC3E}">
        <p14:creationId xmlns:p14="http://schemas.microsoft.com/office/powerpoint/2010/main" val="198507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7504" y="11663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Examples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48680"/>
            <a:ext cx="3003798" cy="40050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548680"/>
            <a:ext cx="3168352" cy="82296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156176" y="485964"/>
            <a:ext cx="288032" cy="9268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1547664" y="11663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OOPS!</a:t>
            </a:r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3383868" y="1556792"/>
            <a:ext cx="53645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Highlights in clouds are badly blown out.  </a:t>
            </a:r>
          </a:p>
          <a:p>
            <a:r>
              <a:rPr lang="en-CA" dirty="0" smtClean="0"/>
              <a:t>Significant number of pixels piled up along the right.</a:t>
            </a:r>
          </a:p>
          <a:p>
            <a:r>
              <a:rPr lang="en-CA" dirty="0" smtClean="0"/>
              <a:t>Room to shift to the left.</a:t>
            </a:r>
            <a:endParaRPr lang="en-CA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852935"/>
            <a:ext cx="2664296" cy="355239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444208" y="3356992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Photoshop editing no help.  Information in the clouds is lost.</a:t>
            </a:r>
            <a:endParaRPr lang="en-CA" dirty="0"/>
          </a:p>
        </p:txBody>
      </p:sp>
      <p:sp>
        <p:nvSpPr>
          <p:cNvPr id="17" name="Oval 16"/>
          <p:cNvSpPr/>
          <p:nvPr/>
        </p:nvSpPr>
        <p:spPr>
          <a:xfrm>
            <a:off x="3203848" y="485964"/>
            <a:ext cx="288032" cy="88567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extBox 1"/>
          <p:cNvSpPr txBox="1"/>
          <p:nvPr/>
        </p:nvSpPr>
        <p:spPr>
          <a:xfrm>
            <a:off x="6434810" y="4437112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This </a:t>
            </a:r>
            <a:r>
              <a:rPr lang="en-CA" dirty="0"/>
              <a:t>is a candidate for HDR.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44208" y="5364505"/>
            <a:ext cx="2438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/>
              <a:t>Common problem with mid day light.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244880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/>
      <p:bldP spid="17" grpId="0" animBg="1"/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7504" y="11663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Examples</a:t>
            </a:r>
            <a:endParaRPr lang="en-C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548680"/>
            <a:ext cx="6408713" cy="48065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5445224"/>
            <a:ext cx="3125244" cy="12833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82694" y="3645024"/>
            <a:ext cx="21968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How would you expose using the histogram?</a:t>
            </a:r>
            <a:endParaRPr lang="en-CA" dirty="0"/>
          </a:p>
        </p:txBody>
      </p:sp>
      <p:sp>
        <p:nvSpPr>
          <p:cNvPr id="13" name="TextBox 12"/>
          <p:cNvSpPr txBox="1"/>
          <p:nvPr/>
        </p:nvSpPr>
        <p:spPr>
          <a:xfrm>
            <a:off x="6876256" y="1683579"/>
            <a:ext cx="2103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What is the important subject?</a:t>
            </a:r>
            <a:endParaRPr lang="en-CA" dirty="0"/>
          </a:p>
        </p:txBody>
      </p:sp>
      <p:sp>
        <p:nvSpPr>
          <p:cNvPr id="14" name="TextBox 13"/>
          <p:cNvSpPr txBox="1"/>
          <p:nvPr/>
        </p:nvSpPr>
        <p:spPr>
          <a:xfrm>
            <a:off x="218066" y="5445224"/>
            <a:ext cx="47525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Expose for the structure in the black radiator.</a:t>
            </a:r>
          </a:p>
          <a:p>
            <a:r>
              <a:rPr lang="en-CA" dirty="0" smtClean="0"/>
              <a:t>Shift to the right.</a:t>
            </a:r>
          </a:p>
          <a:p>
            <a:r>
              <a:rPr lang="en-CA" dirty="0" smtClean="0"/>
              <a:t>A little over exposure in the chrome can be tolerated.</a:t>
            </a:r>
          </a:p>
          <a:p>
            <a:r>
              <a:rPr lang="en-CA" dirty="0" smtClean="0"/>
              <a:t>If too many pixels piled up on right…HDR</a:t>
            </a:r>
          </a:p>
        </p:txBody>
      </p:sp>
      <p:sp>
        <p:nvSpPr>
          <p:cNvPr id="15" name="Oval 14"/>
          <p:cNvSpPr/>
          <p:nvPr/>
        </p:nvSpPr>
        <p:spPr>
          <a:xfrm>
            <a:off x="5004048" y="5589241"/>
            <a:ext cx="408644" cy="11393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147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Perspectiv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755</TotalTime>
  <Words>1023</Words>
  <Application>Microsoft Office PowerPoint</Application>
  <PresentationFormat>On-screen Show (4:3)</PresentationFormat>
  <Paragraphs>263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Metro</vt:lpstr>
      <vt:lpstr>1_Metro</vt:lpstr>
      <vt:lpstr>2_Metro</vt:lpstr>
      <vt:lpstr>3_Perspective</vt:lpstr>
      <vt:lpstr>The Histogram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Beevers</dc:creator>
  <cp:lastModifiedBy>Beeves Desktop</cp:lastModifiedBy>
  <cp:revision>75</cp:revision>
  <dcterms:created xsi:type="dcterms:W3CDTF">2017-05-08T02:32:29Z</dcterms:created>
  <dcterms:modified xsi:type="dcterms:W3CDTF">2018-03-01T18:27:26Z</dcterms:modified>
</cp:coreProperties>
</file>