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36" r:id="rId2"/>
    <p:sldMasterId id="2147483948" r:id="rId3"/>
    <p:sldMasterId id="2147483972" r:id="rId4"/>
    <p:sldMasterId id="2147483984" r:id="rId5"/>
    <p:sldMasterId id="2147483996" r:id="rId6"/>
  </p:sldMasterIdLst>
  <p:notesMasterIdLst>
    <p:notesMasterId r:id="rId29"/>
  </p:notesMasterIdLst>
  <p:sldIdLst>
    <p:sldId id="334" r:id="rId7"/>
    <p:sldId id="308" r:id="rId8"/>
    <p:sldId id="335" r:id="rId9"/>
    <p:sldId id="337" r:id="rId10"/>
    <p:sldId id="338" r:id="rId11"/>
    <p:sldId id="339" r:id="rId12"/>
    <p:sldId id="340" r:id="rId13"/>
    <p:sldId id="341" r:id="rId14"/>
    <p:sldId id="333" r:id="rId15"/>
    <p:sldId id="360" r:id="rId16"/>
    <p:sldId id="361" r:id="rId17"/>
    <p:sldId id="359" r:id="rId18"/>
    <p:sldId id="264" r:id="rId19"/>
    <p:sldId id="342" r:id="rId20"/>
    <p:sldId id="366" r:id="rId21"/>
    <p:sldId id="365" r:id="rId22"/>
    <p:sldId id="364" r:id="rId23"/>
    <p:sldId id="367" r:id="rId24"/>
    <p:sldId id="363" r:id="rId25"/>
    <p:sldId id="355" r:id="rId26"/>
    <p:sldId id="356" r:id="rId27"/>
    <p:sldId id="3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 autoAdjust="0"/>
    <p:restoredTop sz="76116" autoAdjust="0"/>
  </p:normalViewPr>
  <p:slideViewPr>
    <p:cSldViewPr>
      <p:cViewPr varScale="1">
        <p:scale>
          <a:sx n="54" d="100"/>
          <a:sy n="54" d="100"/>
        </p:scale>
        <p:origin x="-114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349F-3E03-4CF1-A6EE-E341CDD02411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4C140-4785-4A6D-9825-B975F71924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27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CA" dirty="0" smtClean="0">
                <a:latin typeface="AR JULIAN" pitchFamily="2" charset="0"/>
              </a:rPr>
              <a:t>Example</a:t>
            </a:r>
            <a:r>
              <a:rPr lang="en-CA" dirty="0" smtClean="0">
                <a:solidFill>
                  <a:srgbClr val="FF0000"/>
                </a:solidFill>
                <a:latin typeface="AR JULIAN" pitchFamily="2" charset="0"/>
              </a:rPr>
              <a:t> of </a:t>
            </a:r>
            <a:r>
              <a:rPr lang="en-CA" dirty="0" smtClean="0">
                <a:latin typeface="AR JULIAN" pitchFamily="2" charset="0"/>
              </a:rPr>
              <a:t>deep depth of field</a:t>
            </a:r>
          </a:p>
          <a:p>
            <a:r>
              <a:rPr lang="en-CA" dirty="0" smtClean="0"/>
              <a:t>HAVE TO CLICK TO BRING UP THE CAPTION  </a:t>
            </a:r>
          </a:p>
          <a:p>
            <a:pPr algn="r"/>
            <a:r>
              <a:rPr lang="en-CA" dirty="0" smtClean="0"/>
              <a:t>Everything</a:t>
            </a:r>
            <a:r>
              <a:rPr lang="en-CA" baseline="0" dirty="0" smtClean="0"/>
              <a:t> in focus, gives a clear bright mood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C140-4785-4A6D-9825-B975F719248B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HAVE TO CLICK TO BRING UP DOF</a:t>
            </a:r>
            <a:r>
              <a:rPr lang="en-CA" baseline="0" dirty="0" smtClean="0"/>
              <a:t> GRAPHIC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C140-4785-4A6D-9825-B975F719248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54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CA" dirty="0" smtClean="0">
                <a:latin typeface="AR JULIAN" pitchFamily="2" charset="0"/>
              </a:rPr>
              <a:t>Example</a:t>
            </a:r>
            <a:r>
              <a:rPr lang="en-CA" dirty="0" smtClean="0">
                <a:solidFill>
                  <a:srgbClr val="FF0000"/>
                </a:solidFill>
                <a:latin typeface="AR JULIAN" pitchFamily="2" charset="0"/>
              </a:rPr>
              <a:t> of </a:t>
            </a:r>
            <a:r>
              <a:rPr lang="en-CA" dirty="0" smtClean="0">
                <a:latin typeface="AR JULIAN" pitchFamily="2" charset="0"/>
              </a:rPr>
              <a:t>deep depth of field</a:t>
            </a:r>
          </a:p>
          <a:p>
            <a:r>
              <a:rPr lang="en-CA" dirty="0" smtClean="0"/>
              <a:t>HAVE TO CLICK TO BRING UP THE CAPTION  </a:t>
            </a:r>
          </a:p>
          <a:p>
            <a:pPr algn="r"/>
            <a:r>
              <a:rPr lang="en-CA" dirty="0" smtClean="0"/>
              <a:t>Everything</a:t>
            </a:r>
            <a:r>
              <a:rPr lang="en-CA" baseline="0" dirty="0" smtClean="0"/>
              <a:t> in focus, gives a clear bright mood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C140-4785-4A6D-9825-B975F719248B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CA" dirty="0" smtClean="0">
                <a:latin typeface="AR JULIAN" pitchFamily="2" charset="0"/>
              </a:rPr>
              <a:t>Example</a:t>
            </a:r>
            <a:r>
              <a:rPr lang="en-CA" dirty="0" smtClean="0">
                <a:solidFill>
                  <a:srgbClr val="FF0000"/>
                </a:solidFill>
                <a:latin typeface="AR JULIAN" pitchFamily="2" charset="0"/>
              </a:rPr>
              <a:t> of </a:t>
            </a:r>
            <a:r>
              <a:rPr lang="en-CA" dirty="0" smtClean="0">
                <a:latin typeface="AR JULIAN" pitchFamily="2" charset="0"/>
              </a:rPr>
              <a:t>deep depth of field</a:t>
            </a:r>
          </a:p>
          <a:p>
            <a:r>
              <a:rPr lang="en-CA" dirty="0" smtClean="0"/>
              <a:t>HAVE TO CLICK TO BRING UP THE CAPTION  </a:t>
            </a:r>
          </a:p>
          <a:p>
            <a:pPr algn="r"/>
            <a:r>
              <a:rPr lang="en-CA" dirty="0" smtClean="0"/>
              <a:t>Everything</a:t>
            </a:r>
            <a:r>
              <a:rPr lang="en-CA" baseline="0" dirty="0" smtClean="0"/>
              <a:t> in focus, gives a clear bright mood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C140-4785-4A6D-9825-B975F719248B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CA" dirty="0" smtClean="0">
                <a:latin typeface="AR JULIAN" pitchFamily="2" charset="0"/>
              </a:rPr>
              <a:t>Example</a:t>
            </a:r>
            <a:r>
              <a:rPr lang="en-CA" dirty="0" smtClean="0">
                <a:solidFill>
                  <a:srgbClr val="FF0000"/>
                </a:solidFill>
                <a:latin typeface="AR JULIAN" pitchFamily="2" charset="0"/>
              </a:rPr>
              <a:t> of </a:t>
            </a:r>
            <a:r>
              <a:rPr lang="en-CA" dirty="0" smtClean="0">
                <a:latin typeface="AR JULIAN" pitchFamily="2" charset="0"/>
              </a:rPr>
              <a:t>deep depth of field</a:t>
            </a:r>
          </a:p>
          <a:p>
            <a:r>
              <a:rPr lang="en-CA" dirty="0" smtClean="0"/>
              <a:t>HAVE TO CLICK TO BRING UP THE CAPTION  </a:t>
            </a:r>
          </a:p>
          <a:p>
            <a:pPr algn="r"/>
            <a:r>
              <a:rPr lang="en-CA" dirty="0" smtClean="0"/>
              <a:t>Everything</a:t>
            </a:r>
            <a:r>
              <a:rPr lang="en-CA" baseline="0" dirty="0" smtClean="0"/>
              <a:t> in focus, gives a clear bright mood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C140-4785-4A6D-9825-B975F719248B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CA" dirty="0" smtClean="0">
                <a:latin typeface="AR JULIAN" pitchFamily="2" charset="0"/>
              </a:rPr>
              <a:t>Example</a:t>
            </a:r>
            <a:r>
              <a:rPr lang="en-CA" dirty="0" smtClean="0">
                <a:solidFill>
                  <a:srgbClr val="FF0000"/>
                </a:solidFill>
                <a:latin typeface="AR JULIAN" pitchFamily="2" charset="0"/>
              </a:rPr>
              <a:t> of </a:t>
            </a:r>
            <a:r>
              <a:rPr lang="en-CA" dirty="0" smtClean="0">
                <a:latin typeface="AR JULIAN" pitchFamily="2" charset="0"/>
              </a:rPr>
              <a:t>deep depth of field</a:t>
            </a:r>
          </a:p>
          <a:p>
            <a:r>
              <a:rPr lang="en-CA" dirty="0" smtClean="0"/>
              <a:t>HAVE TO CLICK TO BRING UP THE CAPTION  </a:t>
            </a:r>
          </a:p>
          <a:p>
            <a:pPr algn="r"/>
            <a:r>
              <a:rPr lang="en-CA" dirty="0" smtClean="0"/>
              <a:t>Everything</a:t>
            </a:r>
            <a:r>
              <a:rPr lang="en-CA" baseline="0" dirty="0" smtClean="0"/>
              <a:t> in focus, gives a clear bright mood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C140-4785-4A6D-9825-B975F719248B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CA" dirty="0" smtClean="0">
                <a:latin typeface="AR JULIAN" pitchFamily="2" charset="0"/>
              </a:rPr>
              <a:t>Example</a:t>
            </a:r>
            <a:r>
              <a:rPr lang="en-CA" dirty="0" smtClean="0">
                <a:solidFill>
                  <a:srgbClr val="FF0000"/>
                </a:solidFill>
                <a:latin typeface="AR JULIAN" pitchFamily="2" charset="0"/>
              </a:rPr>
              <a:t> of </a:t>
            </a:r>
            <a:r>
              <a:rPr lang="en-CA" dirty="0" smtClean="0">
                <a:latin typeface="AR JULIAN" pitchFamily="2" charset="0"/>
              </a:rPr>
              <a:t>deep depth of field</a:t>
            </a:r>
          </a:p>
          <a:p>
            <a:r>
              <a:rPr lang="en-CA" dirty="0" smtClean="0"/>
              <a:t>HAVE TO CLICK TO BRING UP THE CAPTION  </a:t>
            </a:r>
          </a:p>
          <a:p>
            <a:pPr algn="r"/>
            <a:r>
              <a:rPr lang="en-CA" dirty="0" smtClean="0"/>
              <a:t>Everything</a:t>
            </a:r>
            <a:r>
              <a:rPr lang="en-CA" baseline="0" dirty="0" smtClean="0"/>
              <a:t> in focus, gives a clear bright mood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C140-4785-4A6D-9825-B975F719248B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CA" dirty="0" smtClean="0">
                <a:latin typeface="AR JULIAN" pitchFamily="2" charset="0"/>
              </a:rPr>
              <a:t>Example</a:t>
            </a:r>
            <a:r>
              <a:rPr lang="en-CA" dirty="0" smtClean="0">
                <a:solidFill>
                  <a:srgbClr val="FF0000"/>
                </a:solidFill>
                <a:latin typeface="AR JULIAN" pitchFamily="2" charset="0"/>
              </a:rPr>
              <a:t> of </a:t>
            </a:r>
            <a:r>
              <a:rPr lang="en-CA" dirty="0" smtClean="0">
                <a:latin typeface="AR JULIAN" pitchFamily="2" charset="0"/>
              </a:rPr>
              <a:t>deep depth of field</a:t>
            </a:r>
          </a:p>
          <a:p>
            <a:r>
              <a:rPr lang="en-CA" dirty="0" smtClean="0"/>
              <a:t>HAVE TO CLICK TO BRING UP THE CAPTION  </a:t>
            </a:r>
          </a:p>
          <a:p>
            <a:pPr algn="r"/>
            <a:r>
              <a:rPr lang="en-CA" dirty="0" smtClean="0"/>
              <a:t>Everything</a:t>
            </a:r>
            <a:r>
              <a:rPr lang="en-CA" baseline="0" dirty="0" smtClean="0"/>
              <a:t> in focus, gives a clear bright mood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4C140-4785-4A6D-9825-B975F719248B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6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2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0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6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24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6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2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97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1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46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75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15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98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04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17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4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04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2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1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84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12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75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25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45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68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7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4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5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89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67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57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20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75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19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77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7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06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77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60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33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7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59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7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97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3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79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181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450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93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70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38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5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9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110A1F1-301E-4589-9C81-97A2CF24B33B}" type="datetimeFigureOut">
              <a:rPr lang="en-CA" smtClean="0"/>
              <a:t>14/06/2016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7FDF0B-2B50-4E35-A243-4E70888F4D30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7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48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41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110A1F1-301E-4589-9C81-97A2CF24B33B}" type="datetimeFigureOut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14/06/2016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7FDF0B-2B50-4E35-A243-4E70888F4D30}" type="slidenum">
              <a:rPr lang="en-CA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CA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3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25F2A5C-68E0-4E67-ACEB-0F5F5D8C70D0}" type="datetimeFigureOut">
              <a:rPr lang="en-CA" smtClean="0">
                <a:solidFill>
                  <a:prstClr val="white">
                    <a:alpha val="50000"/>
                  </a:prstClr>
                </a:solidFill>
              </a:rPr>
              <a:pPr/>
              <a:t>14/06/2016</a:t>
            </a:fld>
            <a:endParaRPr lang="en-CA" dirty="0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086526-E127-41E1-8F4F-062DF8C23DF3}" type="slidenum">
              <a:rPr lang="en-CA" smtClean="0">
                <a:solidFill>
                  <a:prstClr val="white"/>
                </a:solidFill>
              </a:rPr>
              <a:pPr/>
              <a:t>‹#›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79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ofmaster.com/dofjs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8820472" cy="908720"/>
          </a:xfrm>
        </p:spPr>
        <p:txBody>
          <a:bodyPr/>
          <a:lstStyle/>
          <a:p>
            <a:r>
              <a:rPr lang="en-CA" sz="4800" dirty="0" smtClean="0"/>
              <a:t>Creative Camera Techniques</a:t>
            </a:r>
            <a:endParaRPr lang="en-CA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1052736"/>
            <a:ext cx="2475554" cy="54868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235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7155180" cy="4823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6336" y="90872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Depth of Field too deep: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1988840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 separation of shore and boats.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357301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Subject unclear.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5363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4500"/>
            <a:ext cx="8649862" cy="32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58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7632848" cy="5118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897" y="580526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Shallow depth of field</a:t>
            </a:r>
          </a:p>
          <a:p>
            <a:r>
              <a:rPr lang="en-CA" dirty="0" smtClean="0"/>
              <a:t>Correct focus</a:t>
            </a:r>
          </a:p>
          <a:p>
            <a:r>
              <a:rPr lang="en-CA" dirty="0" smtClean="0"/>
              <a:t>Subject clearly defined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58052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PERFECT! </a:t>
            </a:r>
            <a:r>
              <a:rPr lang="en-CA" sz="1050" dirty="0" smtClean="0"/>
              <a:t>(almost)</a:t>
            </a: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19002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05879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Camera Controls of Depth of Field</a:t>
            </a:r>
            <a:r>
              <a:rPr lang="en-CA" sz="2400" b="1" dirty="0" smtClean="0"/>
              <a:t>:</a:t>
            </a:r>
            <a:endParaRPr lang="en-C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0927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CA" sz="2000" b="1" u="sng" dirty="0" smtClean="0"/>
              <a:t>Focus Distance</a:t>
            </a:r>
            <a:r>
              <a:rPr lang="en-CA" dirty="0" smtClean="0"/>
              <a:t>:  </a:t>
            </a:r>
          </a:p>
          <a:p>
            <a:pPr lvl="1"/>
            <a:r>
              <a:rPr lang="en-CA" dirty="0" smtClean="0"/>
              <a:t>a.  The closer the  focus the shallower the Depth of Field.  (Focal length constant).   Affects composition.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2768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359532" y="216915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 smtClean="0"/>
              <a:t>2.  Lens Focal Length</a:t>
            </a:r>
            <a:r>
              <a:rPr lang="en-CA" dirty="0" smtClean="0"/>
              <a:t>:  </a:t>
            </a:r>
          </a:p>
          <a:p>
            <a:pPr lvl="1"/>
            <a:r>
              <a:rPr lang="en-CA" dirty="0" smtClean="0"/>
              <a:t>a.  The longer the focal length the shallower the Depth of Field.  (Focus distance constant).  Affects composition.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350133" y="321297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 smtClean="0"/>
              <a:t>3.  Aperture</a:t>
            </a:r>
            <a:r>
              <a:rPr lang="en-CA" dirty="0" smtClean="0"/>
              <a:t>:  </a:t>
            </a:r>
          </a:p>
          <a:p>
            <a:pPr marL="800100" lvl="1" indent="-342900">
              <a:buAutoNum type="alphaLcPeriod"/>
            </a:pPr>
            <a:r>
              <a:rPr lang="en-CA" dirty="0" smtClean="0"/>
              <a:t>The larger the aperture number,  the deeper the Depth of Field.  This is the only control which does not affect composition.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5892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Depth of Field </a:t>
            </a:r>
            <a:r>
              <a:rPr lang="en-CA" dirty="0" smtClean="0"/>
              <a:t>Calculator (computer):  </a:t>
            </a: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www.dofmaster.com/dofjs.html</a:t>
            </a:r>
            <a:endParaRPr lang="en-CA" dirty="0" smtClean="0"/>
          </a:p>
          <a:p>
            <a:r>
              <a:rPr lang="en-CA" dirty="0" smtClean="0"/>
              <a:t>iPhone app:  “</a:t>
            </a:r>
            <a:r>
              <a:rPr lang="en-CA" dirty="0" err="1" smtClean="0"/>
              <a:t>SetMyCamera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219908"/>
            <a:ext cx="838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CA" dirty="0" smtClean="0">
                <a:solidFill>
                  <a:prstClr val="white"/>
                </a:solidFill>
              </a:rPr>
              <a:t>c.  Convenient </a:t>
            </a:r>
            <a:r>
              <a:rPr lang="en-CA" dirty="0">
                <a:solidFill>
                  <a:prstClr val="white"/>
                </a:solidFill>
              </a:rPr>
              <a:t>to set camera on </a:t>
            </a:r>
            <a:r>
              <a:rPr lang="en-CA" b="1" dirty="0">
                <a:solidFill>
                  <a:prstClr val="white"/>
                </a:solidFill>
              </a:rPr>
              <a:t>Aperture Priority</a:t>
            </a:r>
            <a:r>
              <a:rPr lang="en-CA" dirty="0">
                <a:solidFill>
                  <a:prstClr val="white"/>
                </a:solidFill>
              </a:rPr>
              <a:t> mode  </a:t>
            </a:r>
            <a:r>
              <a:rPr lang="en-CA" sz="1400" dirty="0">
                <a:solidFill>
                  <a:prstClr val="white"/>
                </a:solidFill>
              </a:rPr>
              <a:t>(‘Av’ Canon, ‘A’ Nikon)</a:t>
            </a:r>
          </a:p>
          <a:p>
            <a:pPr lvl="1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31660"/>
            <a:ext cx="4395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1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8820472" cy="908720"/>
          </a:xfrm>
        </p:spPr>
        <p:txBody>
          <a:bodyPr/>
          <a:lstStyle/>
          <a:p>
            <a:r>
              <a:rPr lang="en-CA" sz="4800" dirty="0" smtClean="0"/>
              <a:t>Creative Camera Techniques</a:t>
            </a:r>
            <a:endParaRPr lang="en-CA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124744"/>
            <a:ext cx="1800200" cy="369332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CA" sz="2400" dirty="0" smtClean="0"/>
              <a:t>Motion</a:t>
            </a:r>
            <a:endParaRPr lang="en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196753"/>
            <a:ext cx="6336703" cy="422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Contrast between blurry images and the clear image draws attention to the clear subject.</a:t>
            </a:r>
          </a:p>
          <a:p>
            <a:r>
              <a:rPr lang="en-CA" dirty="0" smtClean="0"/>
              <a:t>A stationary person on a busy street gives the feeling of motion:  moving in a crowd of people.</a:t>
            </a:r>
          </a:p>
        </p:txBody>
      </p:sp>
    </p:spTree>
    <p:extLst>
      <p:ext uri="{BB962C8B-B14F-4D97-AF65-F5344CB8AC3E}">
        <p14:creationId xmlns:p14="http://schemas.microsoft.com/office/powerpoint/2010/main" val="36355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800200" cy="369332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CA" sz="2400" dirty="0" smtClean="0"/>
              <a:t>Motion</a:t>
            </a:r>
            <a:endParaRPr lang="en-CA" sz="2400" dirty="0"/>
          </a:p>
        </p:txBody>
      </p:sp>
      <p:pic>
        <p:nvPicPr>
          <p:cNvPr id="2050" name="Picture 2" descr="C:\Users\Beevers_Laptop\Dropbox\PPAC Photo Group\14 June meeting\shutter bl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" y="557103"/>
            <a:ext cx="7018337" cy="52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76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800200" cy="369332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CA" sz="2400" dirty="0" smtClean="0"/>
              <a:t>Motion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46" y="2636912"/>
            <a:ext cx="6499860" cy="4091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7972"/>
            <a:ext cx="4351020" cy="2918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3326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Blurred image gives the feeling of movement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2023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800200" cy="369332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CA" sz="2400" dirty="0" smtClean="0"/>
              <a:t>Motion</a:t>
            </a:r>
            <a:endParaRPr lang="en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7972"/>
            <a:ext cx="4351020" cy="2918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4544263" cy="2910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17728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Contrast with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41252" y="335699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Blurred image gives better feeling of motion.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9153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8820472" cy="908720"/>
          </a:xfrm>
        </p:spPr>
        <p:txBody>
          <a:bodyPr/>
          <a:lstStyle/>
          <a:p>
            <a:r>
              <a:rPr lang="en-CA" sz="4800" dirty="0" smtClean="0"/>
              <a:t>Creative Camera Techniques</a:t>
            </a:r>
            <a:endParaRPr lang="en-CA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124744"/>
            <a:ext cx="1800200" cy="369332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CA" sz="2400" dirty="0" smtClean="0">
                <a:solidFill>
                  <a:prstClr val="white"/>
                </a:solidFill>
              </a:rPr>
              <a:t>Motion</a:t>
            </a:r>
            <a:endParaRPr lang="en-CA" sz="2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040" y="1412776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white"/>
                </a:solidFill>
              </a:rPr>
              <a:t>Camera Controls of Motion:</a:t>
            </a:r>
          </a:p>
          <a:p>
            <a:pPr marL="800100" lvl="1" indent="-342900">
              <a:buFontTx/>
              <a:buAutoNum type="arabicPeriod"/>
            </a:pPr>
            <a:r>
              <a:rPr lang="en-CA" dirty="0" smtClean="0">
                <a:solidFill>
                  <a:prstClr val="white"/>
                </a:solidFill>
              </a:rPr>
              <a:t>Lens focal length:  The longer the focal length the easier to create blur.  Affects composition.</a:t>
            </a:r>
          </a:p>
          <a:p>
            <a:pPr marL="800100" lvl="1" indent="-342900">
              <a:buFontTx/>
              <a:buAutoNum type="arabicPeriod"/>
            </a:pPr>
            <a:r>
              <a:rPr lang="en-CA" dirty="0" smtClean="0">
                <a:solidFill>
                  <a:prstClr val="white"/>
                </a:solidFill>
              </a:rPr>
              <a:t>Shutter Speed:  the longer the shutter speed the easier to create blur.</a:t>
            </a:r>
          </a:p>
          <a:p>
            <a:pPr lvl="1"/>
            <a:r>
              <a:rPr lang="en-CA" dirty="0">
                <a:solidFill>
                  <a:prstClr val="white"/>
                </a:solidFill>
              </a:rPr>
              <a:t>	</a:t>
            </a:r>
            <a:r>
              <a:rPr lang="en-CA" dirty="0" smtClean="0">
                <a:solidFill>
                  <a:prstClr val="white"/>
                </a:solidFill>
              </a:rPr>
              <a:t>	No effect on composition.</a:t>
            </a:r>
          </a:p>
          <a:p>
            <a:pPr lvl="1"/>
            <a:r>
              <a:rPr lang="en-CA" dirty="0">
                <a:solidFill>
                  <a:prstClr val="white"/>
                </a:solidFill>
              </a:rPr>
              <a:t>	</a:t>
            </a:r>
            <a:r>
              <a:rPr lang="en-CA" dirty="0" smtClean="0">
                <a:solidFill>
                  <a:prstClr val="white"/>
                </a:solidFill>
              </a:rPr>
              <a:t>	Use Shutter Priority Mode (‘</a:t>
            </a:r>
            <a:r>
              <a:rPr lang="en-CA" dirty="0" err="1">
                <a:solidFill>
                  <a:prstClr val="white"/>
                </a:solidFill>
              </a:rPr>
              <a:t>Tv</a:t>
            </a:r>
            <a:r>
              <a:rPr lang="en-CA" dirty="0">
                <a:solidFill>
                  <a:prstClr val="white"/>
                </a:solidFill>
              </a:rPr>
              <a:t>’ Canon, ‘S’ Nikon)</a:t>
            </a:r>
          </a:p>
          <a:p>
            <a:pPr lvl="1"/>
            <a:endParaRPr lang="en-CA" dirty="0" smtClean="0">
              <a:solidFill>
                <a:prstClr val="white"/>
              </a:solidFill>
            </a:endParaRPr>
          </a:p>
          <a:p>
            <a:pPr lvl="1"/>
            <a:r>
              <a:rPr lang="en-CA" dirty="0">
                <a:solidFill>
                  <a:prstClr val="white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23697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800200" cy="369332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CA" sz="2400" dirty="0" smtClean="0"/>
              <a:t>Motion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9356" y="557972"/>
            <a:ext cx="85591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Considerations:</a:t>
            </a:r>
          </a:p>
          <a:p>
            <a:pPr marL="800100" lvl="1" indent="-342900">
              <a:buAutoNum type="arabicPeriod"/>
            </a:pPr>
            <a:r>
              <a:rPr lang="en-CA" dirty="0" smtClean="0"/>
              <a:t>Bright Day:  requires a fast shutter speed.  No problem to stop motion.</a:t>
            </a:r>
          </a:p>
          <a:p>
            <a:pPr marL="1257300" lvl="2" indent="-342900">
              <a:buAutoNum type="alphaLcParenR"/>
            </a:pPr>
            <a:r>
              <a:rPr lang="en-CA" dirty="0" smtClean="0"/>
              <a:t>Problem:  To create blur requires a slow shutter speed.</a:t>
            </a:r>
          </a:p>
          <a:p>
            <a:pPr marL="1771650" lvl="3" indent="-400050">
              <a:buAutoNum type="romanLcParenR"/>
            </a:pPr>
            <a:r>
              <a:rPr lang="en-CA" dirty="0" smtClean="0"/>
              <a:t>Increase the aperture number</a:t>
            </a:r>
          </a:p>
          <a:p>
            <a:pPr marL="1771650" lvl="3" indent="-400050">
              <a:buAutoNum type="romanLcParenR"/>
            </a:pPr>
            <a:r>
              <a:rPr lang="en-CA" dirty="0" smtClean="0"/>
              <a:t>Decrease the ISO.  </a:t>
            </a:r>
          </a:p>
          <a:p>
            <a:pPr lvl="4"/>
            <a:r>
              <a:rPr lang="en-CA" sz="1400" dirty="0" smtClean="0"/>
              <a:t>(For best image quality use the native ISO for your camera.)</a:t>
            </a:r>
            <a:endParaRPr lang="en-CA" dirty="0" smtClean="0"/>
          </a:p>
          <a:p>
            <a:pPr marL="1771650" lvl="3" indent="-400050">
              <a:buAutoNum type="romanLcParenR"/>
            </a:pPr>
            <a:r>
              <a:rPr lang="en-CA" b="1" dirty="0" smtClean="0"/>
              <a:t>Use a neutral density filter (polarizing filter).</a:t>
            </a:r>
          </a:p>
          <a:p>
            <a:pPr marL="857250" lvl="1" indent="-400050">
              <a:buAutoNum type="arabicPeriod"/>
            </a:pPr>
            <a:r>
              <a:rPr lang="en-CA" dirty="0" smtClean="0"/>
              <a:t>Dark environment:  requires a slow shutter speed.  No problem to create blur.</a:t>
            </a:r>
          </a:p>
          <a:p>
            <a:pPr marL="1257300" lvl="2" indent="-342900">
              <a:buAutoNum type="alphaLcParenR"/>
            </a:pPr>
            <a:r>
              <a:rPr lang="en-CA" dirty="0" smtClean="0"/>
              <a:t>Problem:  to stop action requires a fast shutter.</a:t>
            </a:r>
          </a:p>
          <a:p>
            <a:pPr marL="1771650" lvl="3" indent="-400050">
              <a:buFontTx/>
              <a:buAutoNum type="romanLcParenR"/>
            </a:pPr>
            <a:r>
              <a:rPr lang="en-CA" dirty="0"/>
              <a:t>Use a smaller aperture number.  Trade sharpness for shallow depth of field.</a:t>
            </a:r>
          </a:p>
          <a:p>
            <a:pPr marL="1771650" lvl="3" indent="-400050">
              <a:buAutoNum type="romanLcParenR"/>
            </a:pPr>
            <a:r>
              <a:rPr lang="en-CA" dirty="0" smtClean="0"/>
              <a:t>Increase the ISO.  Trade sharpness for noise.</a:t>
            </a:r>
          </a:p>
          <a:p>
            <a:pPr marL="1771650" lvl="3" indent="-400050">
              <a:buAutoNum type="romanLcParenR"/>
            </a:pPr>
            <a:r>
              <a:rPr lang="en-CA" dirty="0" smtClean="0"/>
              <a:t>Use a tripod.  Will stop camera shake blur but will not stop subject motion blur.</a:t>
            </a:r>
          </a:p>
          <a:p>
            <a:pPr marL="1771650" lvl="3" indent="-400050">
              <a:buAutoNum type="romanLcParenR"/>
            </a:pPr>
            <a:r>
              <a:rPr lang="en-CA" dirty="0" smtClean="0"/>
              <a:t>Use a flash.  On camera flash causes a flat pasted look.  Off camera flash done well is extremely effective.</a:t>
            </a:r>
          </a:p>
          <a:p>
            <a:pPr marL="857250" lvl="1" indent="-400050">
              <a:buAutoNum type="arabicPeriod"/>
            </a:pPr>
            <a:r>
              <a:rPr lang="en-CA" dirty="0" smtClean="0"/>
              <a:t>Most convenient way to control shutter speed is to use </a:t>
            </a:r>
            <a:r>
              <a:rPr lang="en-CA" b="1" dirty="0" smtClean="0"/>
              <a:t>Shutter Priority: </a:t>
            </a:r>
            <a:r>
              <a:rPr lang="en-CA" dirty="0" smtClean="0"/>
              <a:t>you set the shutter speed, the camera sets the aperture.</a:t>
            </a:r>
          </a:p>
        </p:txBody>
      </p:sp>
    </p:spTree>
    <p:extLst>
      <p:ext uri="{BB962C8B-B14F-4D97-AF65-F5344CB8AC3E}">
        <p14:creationId xmlns:p14="http://schemas.microsoft.com/office/powerpoint/2010/main" val="1887746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5" y="1988840"/>
            <a:ext cx="8716086" cy="3096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62068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/>
              <a:t>What is Depth of Field?</a:t>
            </a:r>
            <a:endParaRPr lang="en-CA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196752"/>
            <a:ext cx="857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distance both in front of and behind the focus point which </a:t>
            </a:r>
            <a:r>
              <a:rPr lang="en-CA" b="1" u="sng" dirty="0" smtClean="0"/>
              <a:t>appears</a:t>
            </a:r>
            <a:r>
              <a:rPr lang="en-CA" dirty="0" smtClean="0"/>
              <a:t> </a:t>
            </a:r>
            <a:r>
              <a:rPr lang="en-CA" b="1" u="sng" dirty="0" smtClean="0"/>
              <a:t>acceptably</a:t>
            </a:r>
            <a:r>
              <a:rPr lang="en-CA" dirty="0" smtClean="0"/>
              <a:t> focused.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5299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9755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prstClr val="white"/>
                </a:solidFill>
              </a:rPr>
              <a:t>E</a:t>
            </a:r>
            <a:r>
              <a:rPr lang="en-CA" sz="1600" dirty="0" smtClean="0">
                <a:solidFill>
                  <a:prstClr val="white">
                    <a:lumMod val="95000"/>
                  </a:prstClr>
                </a:solidFill>
              </a:rPr>
              <a:t>x</a:t>
            </a:r>
            <a:r>
              <a:rPr lang="en-CA" sz="1600" dirty="0" smtClean="0">
                <a:solidFill>
                  <a:prstClr val="white">
                    <a:lumMod val="85000"/>
                  </a:prstClr>
                </a:solidFill>
              </a:rPr>
              <a:t>p</a:t>
            </a:r>
            <a:r>
              <a:rPr lang="en-CA" sz="1600" dirty="0" smtClean="0">
                <a:solidFill>
                  <a:prstClr val="white">
                    <a:lumMod val="75000"/>
                  </a:prstClr>
                </a:solidFill>
              </a:rPr>
              <a:t>o</a:t>
            </a:r>
            <a:r>
              <a:rPr lang="en-CA" sz="1600" dirty="0" smtClean="0">
                <a:solidFill>
                  <a:prstClr val="white">
                    <a:lumMod val="65000"/>
                  </a:prstClr>
                </a:solidFill>
              </a:rPr>
              <a:t>s</a:t>
            </a:r>
            <a:r>
              <a:rPr lang="en-CA" sz="1600" dirty="0" smtClean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en-CA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</a:t>
            </a:r>
            <a:r>
              <a:rPr lang="en-C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endParaRPr lang="en-C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04664"/>
            <a:ext cx="878497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white"/>
                </a:solidFill>
              </a:rPr>
              <a:t>Exposure Control:</a:t>
            </a:r>
            <a:endParaRPr lang="en-CA" sz="2400" b="1" u="sng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0" t="41620" r="38574" b="43380"/>
          <a:stretch/>
        </p:blipFill>
        <p:spPr>
          <a:xfrm>
            <a:off x="3059832" y="44624"/>
            <a:ext cx="821478" cy="936104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998" y="1052736"/>
            <a:ext cx="298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it all together</a:t>
            </a:r>
            <a:r>
              <a:rPr lang="en-CA" dirty="0" smtClean="0">
                <a:solidFill>
                  <a:prstClr val="white"/>
                </a:solidFill>
              </a:rPr>
              <a:t>:  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1849" y="1063904"/>
            <a:ext cx="515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The Exposure Triangle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1684066" y="2196124"/>
            <a:ext cx="5429859" cy="4176629"/>
          </a:xfrm>
          <a:prstGeom prst="triangle">
            <a:avLst/>
          </a:prstGeom>
          <a:solidFill>
            <a:srgbClr val="6464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5564" y="1851450"/>
            <a:ext cx="110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prstClr val="white"/>
                </a:solidFill>
              </a:rPr>
              <a:t>ISO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619682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prstClr val="white"/>
                </a:solidFill>
              </a:rPr>
              <a:t>Shutter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1539" y="6196827"/>
            <a:ext cx="116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Aperture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2492896"/>
            <a:ext cx="28803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C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Noise</a:t>
            </a:r>
            <a:endParaRPr lang="en-C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102306">
            <a:off x="1720026" y="526163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  <a:effectLst>
                  <a:reflection dir="5400000" sy="-100000" algn="bl" rotWithShape="0"/>
                </a:effectLst>
              </a:rPr>
              <a:t>Motion Blur</a:t>
            </a:r>
            <a:endParaRPr lang="en-CA" dirty="0">
              <a:solidFill>
                <a:prstClr val="white"/>
              </a:solidFill>
              <a:effectLst>
                <a:reflection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446248">
            <a:off x="4764307" y="528139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solidFill>
                  <a:prstClr val="white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Depth</a:t>
            </a:r>
            <a:r>
              <a:rPr lang="en-CA" dirty="0" smtClean="0">
                <a:solidFill>
                  <a:prstClr val="white"/>
                </a:solidFill>
              </a:rPr>
              <a:t> of </a:t>
            </a:r>
            <a:r>
              <a:rPr lang="en-CA" dirty="0" smtClean="0">
                <a:solidFill>
                  <a:prstClr val="white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</a:rPr>
              <a:t>Field</a:t>
            </a:r>
            <a:endParaRPr lang="en-CA" dirty="0">
              <a:solidFill>
                <a:prstClr val="white"/>
              </a:solidFill>
              <a:effectLst>
                <a:glow rad="63500">
                  <a:prstClr val="white">
                    <a:alpha val="40000"/>
                  </a:prstClr>
                </a:glo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26" y="4139675"/>
            <a:ext cx="1395115" cy="4032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56176" y="1450939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The exposure triangle contains all of the exposure functions: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Each function plays a role in the final image.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Exposure triangle provides a rational for exposure settings. 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  <p:bldP spid="12" grpId="0"/>
      <p:bldP spid="14" grpId="0"/>
      <p:bldP spid="3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9755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prstClr val="white"/>
                </a:solidFill>
              </a:rPr>
              <a:t>E</a:t>
            </a:r>
            <a:r>
              <a:rPr lang="en-CA" sz="1600" dirty="0" smtClean="0">
                <a:solidFill>
                  <a:prstClr val="white">
                    <a:lumMod val="95000"/>
                  </a:prstClr>
                </a:solidFill>
              </a:rPr>
              <a:t>x</a:t>
            </a:r>
            <a:r>
              <a:rPr lang="en-CA" sz="1600" dirty="0" smtClean="0">
                <a:solidFill>
                  <a:prstClr val="white">
                    <a:lumMod val="85000"/>
                  </a:prstClr>
                </a:solidFill>
              </a:rPr>
              <a:t>p</a:t>
            </a:r>
            <a:r>
              <a:rPr lang="en-CA" sz="1600" dirty="0" smtClean="0">
                <a:solidFill>
                  <a:prstClr val="white">
                    <a:lumMod val="75000"/>
                  </a:prstClr>
                </a:solidFill>
              </a:rPr>
              <a:t>o</a:t>
            </a:r>
            <a:r>
              <a:rPr lang="en-CA" sz="1600" dirty="0" smtClean="0">
                <a:solidFill>
                  <a:prstClr val="white">
                    <a:lumMod val="65000"/>
                  </a:prstClr>
                </a:solidFill>
              </a:rPr>
              <a:t>s</a:t>
            </a:r>
            <a:r>
              <a:rPr lang="en-CA" sz="1600" dirty="0" smtClean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en-CA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</a:t>
            </a:r>
            <a:r>
              <a:rPr lang="en-CA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endParaRPr lang="en-CA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04664"/>
            <a:ext cx="878497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white"/>
                </a:solidFill>
              </a:rPr>
              <a:t>Exposure Control:</a:t>
            </a:r>
            <a:endParaRPr lang="en-CA" sz="2400" b="1" u="sng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0" t="41620" r="38574" b="43380"/>
          <a:stretch/>
        </p:blipFill>
        <p:spPr>
          <a:xfrm>
            <a:off x="3059832" y="44624"/>
            <a:ext cx="821478" cy="936104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998" y="1052736"/>
            <a:ext cx="349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it all together </a:t>
            </a:r>
            <a:r>
              <a:rPr lang="en-CA" b="1" u="sng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CA" dirty="0" smtClean="0">
                <a:solidFill>
                  <a:prstClr val="white"/>
                </a:solidFill>
              </a:rPr>
              <a:t>:  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0571" y="1042512"/>
            <a:ext cx="515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Examples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8" y="1450099"/>
            <a:ext cx="3070860" cy="1943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1844"/>
            <a:ext cx="3629518" cy="19411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8" y="3488082"/>
            <a:ext cx="2254852" cy="2802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88082"/>
            <a:ext cx="3470571" cy="1753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15" y="3488082"/>
            <a:ext cx="278138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92280" y="1450099"/>
            <a:ext cx="190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Slow shutter</a:t>
            </a:r>
          </a:p>
          <a:p>
            <a:r>
              <a:rPr lang="en-CA" sz="1400" dirty="0" smtClean="0">
                <a:solidFill>
                  <a:prstClr val="white"/>
                </a:solidFill>
              </a:rPr>
              <a:t>Large aperture #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998" y="6290599"/>
            <a:ext cx="2254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Fast shutter</a:t>
            </a:r>
          </a:p>
          <a:p>
            <a:r>
              <a:rPr lang="en-CA" sz="1400" dirty="0" smtClean="0">
                <a:solidFill>
                  <a:prstClr val="white"/>
                </a:solidFill>
              </a:rPr>
              <a:t>Small aperture #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3" y="5373216"/>
            <a:ext cx="20882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Panning 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Medium shutter</a:t>
            </a:r>
          </a:p>
          <a:p>
            <a:r>
              <a:rPr lang="en-CA" sz="1400" dirty="0" smtClean="0">
                <a:solidFill>
                  <a:prstClr val="white"/>
                </a:solidFill>
              </a:rPr>
              <a:t>Medium aperture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4248" y="5834881"/>
            <a:ext cx="2188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Fast shutter</a:t>
            </a:r>
          </a:p>
          <a:p>
            <a:r>
              <a:rPr lang="en-CA" sz="1400" dirty="0" smtClean="0">
                <a:solidFill>
                  <a:prstClr val="white"/>
                </a:solidFill>
              </a:rPr>
              <a:t>Small aperture #</a:t>
            </a:r>
            <a:endParaRPr lang="en-CA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8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452" y="332656"/>
            <a:ext cx="356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the Picture…</a:t>
            </a:r>
            <a:endParaRPr lang="en-CA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77281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1.  Is this an action image or a depth of field image?  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Action:  use shutter priority mode (‘Tv’ Canon, ‘S’ Nikon)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Stop action:  use fast shutter speed, 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Blur action:  use slow shutter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Depth of field:  use aperture priority mode (‘Av’ Canon, ‘A’ Nikon)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Shallow depth of field:  use a small aperture number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Deep depth of field:  use a large aperture number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Is the shutter speed high enough (for hand holding)?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Use a tripod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CA" dirty="0" smtClean="0">
                <a:solidFill>
                  <a:prstClr val="white"/>
                </a:solidFill>
              </a:rPr>
              <a:t>Increase ISO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Very fast action:  consider continuous shooting mode with continuous focus.</a:t>
            </a:r>
          </a:p>
          <a:p>
            <a:pPr marL="342900" indent="-342900">
              <a:buFontTx/>
              <a:buAutoNum type="arabicPeriod" startAt="2"/>
            </a:pPr>
            <a:r>
              <a:rPr lang="en-CA" dirty="0" smtClean="0">
                <a:solidFill>
                  <a:prstClr val="white"/>
                </a:solidFill>
              </a:rPr>
              <a:t>Is this an unusual lighting situation?  Use exposure compensation?</a:t>
            </a:r>
          </a:p>
          <a:p>
            <a:pPr marL="800100" lvl="1" indent="-342900">
              <a:buFontTx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Bright, low contrast:  need to “over expose”</a:t>
            </a:r>
          </a:p>
          <a:p>
            <a:pPr marL="800100" lvl="1" indent="-342900">
              <a:buFontTx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Dark, low contrast:  need to “under expose”</a:t>
            </a:r>
          </a:p>
          <a:p>
            <a:pPr marL="800100" lvl="1" indent="-342900">
              <a:buFontTx/>
              <a:buAutoNum type="alphaLcPeriod"/>
            </a:pPr>
            <a:r>
              <a:rPr lang="en-CA" dirty="0" smtClean="0">
                <a:solidFill>
                  <a:prstClr val="white"/>
                </a:solidFill>
              </a:rPr>
              <a:t>Bracket?</a:t>
            </a:r>
          </a:p>
          <a:p>
            <a:pPr marL="342900" indent="-342900">
              <a:buFontTx/>
              <a:buAutoNum type="arabicPeriod" startAt="2"/>
            </a:pPr>
            <a:r>
              <a:rPr lang="en-CA" dirty="0" smtClean="0">
                <a:solidFill>
                  <a:prstClr val="white"/>
                </a:solidFill>
              </a:rPr>
              <a:t>Compose the image.  Check focus</a:t>
            </a:r>
          </a:p>
          <a:p>
            <a:pPr marL="342900" indent="-342900">
              <a:buFontTx/>
              <a:buAutoNum type="arabicPeriod" startAt="2"/>
            </a:pPr>
            <a:r>
              <a:rPr lang="en-CA" dirty="0" smtClean="0">
                <a:solidFill>
                  <a:prstClr val="white"/>
                </a:solidFill>
              </a:rPr>
              <a:t>Click!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610" y="935493"/>
            <a:ext cx="455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Assess </a:t>
            </a:r>
            <a:r>
              <a:rPr lang="en-CA" dirty="0">
                <a:solidFill>
                  <a:prstClr val="white"/>
                </a:solidFill>
              </a:rPr>
              <a:t>the scene and </a:t>
            </a:r>
            <a:r>
              <a:rPr lang="en-CA" b="1" u="sng" dirty="0">
                <a:solidFill>
                  <a:prstClr val="white"/>
                </a:solidFill>
              </a:rPr>
              <a:t>imagine</a:t>
            </a:r>
            <a:r>
              <a:rPr lang="en-CA" dirty="0">
                <a:solidFill>
                  <a:prstClr val="white"/>
                </a:solidFill>
              </a:rPr>
              <a:t> the </a:t>
            </a:r>
            <a:r>
              <a:rPr lang="en-CA" dirty="0" smtClean="0">
                <a:solidFill>
                  <a:prstClr val="white"/>
                </a:solidFill>
              </a:rPr>
              <a:t>image</a:t>
            </a:r>
          </a:p>
          <a:p>
            <a:r>
              <a:rPr lang="en-CA" dirty="0">
                <a:solidFill>
                  <a:prstClr val="white"/>
                </a:solidFill>
              </a:rPr>
              <a:t>	</a:t>
            </a:r>
            <a:r>
              <a:rPr lang="en-CA" sz="1200" dirty="0" smtClean="0">
                <a:solidFill>
                  <a:prstClr val="white"/>
                </a:solidFill>
              </a:rPr>
              <a:t>(pre-event visit)</a:t>
            </a:r>
            <a:endParaRPr lang="en-CA" sz="12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0393"/>
            <a:ext cx="2857376" cy="180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52168"/>
            <a:ext cx="931888" cy="9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19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6" dur="1000" fill="hold"/>
                                        <p:tgtEl>
                                          <p:spTgt spid="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119675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Deep 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FL 35 mm 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Focus 50 m</a:t>
            </a:r>
          </a:p>
          <a:p>
            <a:r>
              <a:rPr lang="en-CA" i="1" dirty="0" smtClean="0">
                <a:solidFill>
                  <a:prstClr val="white"/>
                </a:solidFill>
              </a:rPr>
              <a:t>f</a:t>
            </a:r>
            <a:r>
              <a:rPr lang="en-CA" dirty="0" smtClean="0">
                <a:solidFill>
                  <a:prstClr val="white"/>
                </a:solidFill>
              </a:rPr>
              <a:t> 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7" y="5605789"/>
            <a:ext cx="4395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6" y="620688"/>
            <a:ext cx="7009793" cy="4680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07" y="5301208"/>
            <a:ext cx="4940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prstClr val="white"/>
                </a:solidFill>
              </a:rPr>
              <a:t>http://www.diyphotography.net/aperture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543970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Everything in focus…bright mood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9399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3" y="789157"/>
            <a:ext cx="7183410" cy="4152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6336" y="789157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Shallow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Nikon DX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FL ~200 mm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Focus ~40 m</a:t>
            </a:r>
          </a:p>
          <a:p>
            <a:r>
              <a:rPr lang="en-CA" i="1" dirty="0">
                <a:solidFill>
                  <a:prstClr val="white"/>
                </a:solidFill>
              </a:rPr>
              <a:t>f</a:t>
            </a:r>
            <a:r>
              <a:rPr lang="en-CA" dirty="0">
                <a:solidFill>
                  <a:prstClr val="white"/>
                </a:solidFill>
              </a:rPr>
              <a:t> 4</a:t>
            </a:r>
          </a:p>
          <a:p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9" y="5157192"/>
            <a:ext cx="4395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15719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Shallow Depth of Field:  Draws eye to the subject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818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7"/>
            <a:ext cx="7480740" cy="4968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9304" y="980728"/>
            <a:ext cx="15399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Shallow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Nikon D90</a:t>
            </a:r>
          </a:p>
          <a:p>
            <a:r>
              <a:rPr lang="en-CA" dirty="0">
                <a:solidFill>
                  <a:prstClr val="white"/>
                </a:solidFill>
              </a:rPr>
              <a:t>(</a:t>
            </a:r>
            <a:r>
              <a:rPr lang="en-CA" dirty="0" smtClean="0">
                <a:solidFill>
                  <a:prstClr val="white"/>
                </a:solidFill>
              </a:rPr>
              <a:t>DX format)</a:t>
            </a:r>
            <a:endParaRPr lang="en-CA" dirty="0">
              <a:solidFill>
                <a:prstClr val="white"/>
              </a:solidFill>
            </a:endParaRPr>
          </a:p>
          <a:p>
            <a:r>
              <a:rPr lang="en-CA" dirty="0" smtClean="0">
                <a:solidFill>
                  <a:prstClr val="white"/>
                </a:solidFill>
              </a:rPr>
              <a:t>FL 105 </a:t>
            </a:r>
            <a:r>
              <a:rPr lang="en-CA" dirty="0">
                <a:solidFill>
                  <a:prstClr val="white"/>
                </a:solidFill>
              </a:rPr>
              <a:t>mm</a:t>
            </a:r>
          </a:p>
          <a:p>
            <a:r>
              <a:rPr lang="en-CA" sz="1600" dirty="0">
                <a:solidFill>
                  <a:prstClr val="white"/>
                </a:solidFill>
              </a:rPr>
              <a:t>Focus </a:t>
            </a:r>
            <a:r>
              <a:rPr lang="en-CA" sz="1600" dirty="0" smtClean="0">
                <a:solidFill>
                  <a:prstClr val="white"/>
                </a:solidFill>
              </a:rPr>
              <a:t>~3.2 cm</a:t>
            </a:r>
          </a:p>
          <a:p>
            <a:r>
              <a:rPr lang="en-CA" i="1" dirty="0">
                <a:solidFill>
                  <a:prstClr val="white"/>
                </a:solidFill>
              </a:rPr>
              <a:t>f</a:t>
            </a:r>
            <a:r>
              <a:rPr lang="en-CA" dirty="0">
                <a:solidFill>
                  <a:prstClr val="white"/>
                </a:solidFill>
              </a:rPr>
              <a:t> 10</a:t>
            </a:r>
          </a:p>
          <a:p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17604"/>
            <a:ext cx="4395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52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8" y="612657"/>
            <a:ext cx="7072711" cy="4688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8304" y="651969"/>
            <a:ext cx="1539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Shallow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FL 100 </a:t>
            </a:r>
            <a:r>
              <a:rPr lang="en-CA" dirty="0">
                <a:solidFill>
                  <a:prstClr val="white"/>
                </a:solidFill>
              </a:rPr>
              <a:t>mm</a:t>
            </a:r>
          </a:p>
          <a:p>
            <a:r>
              <a:rPr lang="en-CA" dirty="0">
                <a:solidFill>
                  <a:prstClr val="white"/>
                </a:solidFill>
              </a:rPr>
              <a:t>Focus </a:t>
            </a:r>
            <a:r>
              <a:rPr lang="en-CA" dirty="0" smtClean="0">
                <a:solidFill>
                  <a:prstClr val="white"/>
                </a:solidFill>
              </a:rPr>
              <a:t>~1.5 m</a:t>
            </a:r>
          </a:p>
          <a:p>
            <a:r>
              <a:rPr lang="en-CA" i="1" dirty="0">
                <a:solidFill>
                  <a:prstClr val="white"/>
                </a:solidFill>
              </a:rPr>
              <a:t>f</a:t>
            </a:r>
            <a:r>
              <a:rPr lang="en-CA" dirty="0">
                <a:solidFill>
                  <a:prstClr val="white"/>
                </a:solidFill>
              </a:rPr>
              <a:t> 2.8</a:t>
            </a:r>
          </a:p>
          <a:p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8" y="5517232"/>
            <a:ext cx="4395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06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5"/>
            <a:ext cx="3528392" cy="53016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7944" y="69269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Shallow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Canon 30D (APS-C)</a:t>
            </a:r>
            <a:endParaRPr lang="en-CA" dirty="0">
              <a:solidFill>
                <a:prstClr val="white"/>
              </a:solidFill>
            </a:endParaRPr>
          </a:p>
          <a:p>
            <a:r>
              <a:rPr lang="en-CA" dirty="0" smtClean="0">
                <a:solidFill>
                  <a:prstClr val="white"/>
                </a:solidFill>
              </a:rPr>
              <a:t>FL 50 </a:t>
            </a:r>
            <a:r>
              <a:rPr lang="en-CA" dirty="0">
                <a:solidFill>
                  <a:prstClr val="white"/>
                </a:solidFill>
              </a:rPr>
              <a:t>mm</a:t>
            </a:r>
          </a:p>
          <a:p>
            <a:r>
              <a:rPr lang="en-CA" dirty="0">
                <a:solidFill>
                  <a:prstClr val="white"/>
                </a:solidFill>
              </a:rPr>
              <a:t>Focus </a:t>
            </a:r>
            <a:r>
              <a:rPr lang="en-CA" dirty="0" smtClean="0">
                <a:solidFill>
                  <a:prstClr val="white"/>
                </a:solidFill>
              </a:rPr>
              <a:t>~1.5 m</a:t>
            </a:r>
          </a:p>
          <a:p>
            <a:r>
              <a:rPr lang="en-CA" i="1" dirty="0">
                <a:solidFill>
                  <a:prstClr val="white"/>
                </a:solidFill>
              </a:rPr>
              <a:t>f</a:t>
            </a:r>
            <a:r>
              <a:rPr lang="en-CA" dirty="0">
                <a:solidFill>
                  <a:prstClr val="white"/>
                </a:solidFill>
              </a:rPr>
              <a:t> 5</a:t>
            </a:r>
          </a:p>
          <a:p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31" y="2489993"/>
            <a:ext cx="4395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29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8304" y="764704"/>
            <a:ext cx="1539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Shallow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FL 100 </a:t>
            </a:r>
            <a:r>
              <a:rPr lang="en-CA" dirty="0">
                <a:solidFill>
                  <a:prstClr val="white"/>
                </a:solidFill>
              </a:rPr>
              <a:t>mm</a:t>
            </a:r>
          </a:p>
          <a:p>
            <a:r>
              <a:rPr lang="en-CA" dirty="0">
                <a:solidFill>
                  <a:prstClr val="white"/>
                </a:solidFill>
              </a:rPr>
              <a:t>Focus </a:t>
            </a:r>
            <a:r>
              <a:rPr lang="en-CA" dirty="0" smtClean="0">
                <a:solidFill>
                  <a:prstClr val="white"/>
                </a:solidFill>
              </a:rPr>
              <a:t>~3 m</a:t>
            </a:r>
          </a:p>
          <a:p>
            <a:r>
              <a:rPr lang="en-CA" i="1" dirty="0">
                <a:solidFill>
                  <a:prstClr val="white"/>
                </a:solidFill>
              </a:rPr>
              <a:t>f</a:t>
            </a:r>
            <a:r>
              <a:rPr lang="en-CA" dirty="0">
                <a:solidFill>
                  <a:prstClr val="white"/>
                </a:solidFill>
              </a:rPr>
              <a:t> 2.8</a:t>
            </a:r>
          </a:p>
          <a:p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6" y="692696"/>
            <a:ext cx="7050254" cy="468052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6" y="5517232"/>
            <a:ext cx="4395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55892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Blurred background produces a soft mood.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1261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4" y="0"/>
            <a:ext cx="2475554" cy="548680"/>
          </a:xfrm>
          <a:noFill/>
          <a:ln w="57150">
            <a:noFill/>
          </a:ln>
          <a:effectLst>
            <a:glow rad="101600">
              <a:schemeClr val="tx1">
                <a:lumMod val="75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254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143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p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016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t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889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h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 of 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F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381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ie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  <a:alpha val="9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l</a:t>
            </a:r>
            <a:r>
              <a:rPr lang="en-CA" sz="2000" dirty="0" smtClean="0">
                <a:solidFill>
                  <a:schemeClr val="tx1">
                    <a:lumMod val="75000"/>
                  </a:schemeClr>
                </a:solidFill>
                <a:effectLst>
                  <a:glow rad="127000">
                    <a:schemeClr val="tx1">
                      <a:lumMod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15000" dist="38100" dir="5400000" sy="-100000" algn="bl" rotWithShape="0"/>
                </a:effectLst>
              </a:rPr>
              <a:t>d</a:t>
            </a:r>
            <a:endParaRPr lang="en-CA" sz="2000" dirty="0">
              <a:solidFill>
                <a:schemeClr val="tx1">
                  <a:lumMod val="75000"/>
                </a:schemeClr>
              </a:solidFill>
              <a:effectLst>
                <a:glow rad="127000">
                  <a:schemeClr val="tx1">
                    <a:lumMod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endPos="15000" dist="381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873586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Shallow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FL 200 mm</a:t>
            </a:r>
          </a:p>
          <a:p>
            <a:r>
              <a:rPr lang="en-CA" dirty="0" smtClean="0">
                <a:solidFill>
                  <a:prstClr val="white"/>
                </a:solidFill>
              </a:rPr>
              <a:t>Focus ~15 m</a:t>
            </a:r>
          </a:p>
          <a:p>
            <a:r>
              <a:rPr lang="en-CA" i="1" dirty="0">
                <a:solidFill>
                  <a:prstClr val="white"/>
                </a:solidFill>
              </a:rPr>
              <a:t>f</a:t>
            </a:r>
            <a:r>
              <a:rPr lang="en-CA" dirty="0">
                <a:solidFill>
                  <a:prstClr val="white"/>
                </a:solidFill>
              </a:rPr>
              <a:t> 4</a:t>
            </a:r>
          </a:p>
          <a:p>
            <a:endParaRPr lang="en-CA" dirty="0" smtClea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707" y="537495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900" dirty="0">
                <a:solidFill>
                  <a:prstClr val="white"/>
                </a:solidFill>
              </a:rPr>
              <a:t>http://www.lyitdesign.com/phpBB3/viewtopic.php?f=5&amp;t=18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5"/>
            <a:ext cx="5328592" cy="4431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8028" y="411424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</a:rPr>
              <a:t>Be careful when using a shallow depth of field that there is not a bright area behind the subject which competes with the subject.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17224"/>
            <a:ext cx="4395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301375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Subject is isolated from the background.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0626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2402</TotalTime>
  <Words>1052</Words>
  <Application>Microsoft Office PowerPoint</Application>
  <PresentationFormat>On-screen Show (4:3)</PresentationFormat>
  <Paragraphs>182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Elemental</vt:lpstr>
      <vt:lpstr>2_Elemental</vt:lpstr>
      <vt:lpstr>3_Elemental</vt:lpstr>
      <vt:lpstr>5_Elemental</vt:lpstr>
      <vt:lpstr>1_Elemental</vt:lpstr>
      <vt:lpstr>Perspective</vt:lpstr>
      <vt:lpstr>Creative Camera Techniques</vt:lpstr>
      <vt:lpstr>Depth of Field</vt:lpstr>
      <vt:lpstr>Depth of Field</vt:lpstr>
      <vt:lpstr>Depth of Field</vt:lpstr>
      <vt:lpstr>Depth of Field</vt:lpstr>
      <vt:lpstr>Depth of Field</vt:lpstr>
      <vt:lpstr>Depth of Field</vt:lpstr>
      <vt:lpstr>Depth of Field</vt:lpstr>
      <vt:lpstr>Depth of Field</vt:lpstr>
      <vt:lpstr>Depth of Field</vt:lpstr>
      <vt:lpstr>Depth of Field</vt:lpstr>
      <vt:lpstr>Depth of Field</vt:lpstr>
      <vt:lpstr>Depth of Field</vt:lpstr>
      <vt:lpstr>Creative Camera Techniques</vt:lpstr>
      <vt:lpstr>PowerPoint Presentation</vt:lpstr>
      <vt:lpstr>PowerPoint Presentation</vt:lpstr>
      <vt:lpstr>PowerPoint Presentation</vt:lpstr>
      <vt:lpstr>Creative Camera Techniques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Depth of Field</dc:title>
  <dc:creator>Brian Beevers</dc:creator>
  <cp:lastModifiedBy>Beevers_Laptop</cp:lastModifiedBy>
  <cp:revision>320</cp:revision>
  <dcterms:created xsi:type="dcterms:W3CDTF">2012-09-22T18:41:06Z</dcterms:created>
  <dcterms:modified xsi:type="dcterms:W3CDTF">2016-06-15T05:11:55Z</dcterms:modified>
</cp:coreProperties>
</file>