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38" r:id="rId3"/>
    <p:sldId id="277" r:id="rId4"/>
    <p:sldId id="335" r:id="rId5"/>
    <p:sldId id="286" r:id="rId6"/>
    <p:sldId id="287" r:id="rId7"/>
    <p:sldId id="341" r:id="rId8"/>
    <p:sldId id="360" r:id="rId9"/>
    <p:sldId id="330" r:id="rId10"/>
    <p:sldId id="331" r:id="rId11"/>
    <p:sldId id="288" r:id="rId12"/>
    <p:sldId id="333" r:id="rId13"/>
    <p:sldId id="332" r:id="rId14"/>
    <p:sldId id="334" r:id="rId15"/>
    <p:sldId id="289" r:id="rId16"/>
    <p:sldId id="291" r:id="rId17"/>
    <p:sldId id="362" r:id="rId18"/>
    <p:sldId id="361" r:id="rId19"/>
    <p:sldId id="339" r:id="rId20"/>
    <p:sldId id="340" r:id="rId21"/>
    <p:sldId id="290" r:id="rId22"/>
    <p:sldId id="292" r:id="rId23"/>
    <p:sldId id="343" r:id="rId24"/>
    <p:sldId id="342" r:id="rId25"/>
    <p:sldId id="346" r:id="rId26"/>
    <p:sldId id="350" r:id="rId27"/>
    <p:sldId id="345" r:id="rId28"/>
    <p:sldId id="349" r:id="rId29"/>
    <p:sldId id="347" r:id="rId30"/>
    <p:sldId id="357" r:id="rId31"/>
    <p:sldId id="348" r:id="rId32"/>
    <p:sldId id="319" r:id="rId33"/>
    <p:sldId id="344" r:id="rId34"/>
    <p:sldId id="352" r:id="rId35"/>
    <p:sldId id="351" r:id="rId36"/>
    <p:sldId id="355" r:id="rId37"/>
    <p:sldId id="354" r:id="rId38"/>
    <p:sldId id="358" r:id="rId39"/>
    <p:sldId id="359" r:id="rId40"/>
    <p:sldId id="36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8" autoAdjust="0"/>
  </p:normalViewPr>
  <p:slideViewPr>
    <p:cSldViewPr>
      <p:cViewPr varScale="1">
        <p:scale>
          <a:sx n="51" d="100"/>
          <a:sy n="51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5976664" cy="1656183"/>
          </a:xfrm>
        </p:spPr>
        <p:txBody>
          <a:bodyPr>
            <a:noAutofit/>
          </a:bodyPr>
          <a:lstStyle/>
          <a:p>
            <a:pPr algn="l"/>
            <a:r>
              <a:rPr lang="en-CA" sz="8000" dirty="0" smtClean="0"/>
              <a:t>Lenses???!</a:t>
            </a:r>
            <a:endParaRPr lang="en-CA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43" y="4437112"/>
            <a:ext cx="3362315" cy="2266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" y="3212976"/>
            <a:ext cx="3024336" cy="2012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348880"/>
            <a:ext cx="443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prstClr val="black"/>
                </a:solidFill>
              </a:rPr>
              <a:t>Evaluate</a:t>
            </a:r>
            <a:endParaRPr lang="en-CA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Examples:</a:t>
            </a:r>
            <a:endParaRPr lang="en-CA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780760"/>
            <a:ext cx="3240360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Forehead enlarged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This is appealing for a small child but would very unflattering for an adult.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4236706"/>
            <a:ext cx="32403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Good use of the frame.</a:t>
            </a:r>
          </a:p>
          <a:p>
            <a:r>
              <a:rPr lang="en-CA" dirty="0" smtClean="0"/>
              <a:t>No clutter in the background.  Little empty space in the corners.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2" y="2774290"/>
            <a:ext cx="2809159" cy="38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Characteristics:</a:t>
            </a:r>
            <a:endParaRPr lang="en-CA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5" y="2755040"/>
            <a:ext cx="5101655" cy="3956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5040"/>
            <a:ext cx="5112568" cy="3964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5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Examples:</a:t>
            </a:r>
            <a:endParaRPr lang="en-CA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70628"/>
            <a:ext cx="4885532" cy="325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770628"/>
            <a:ext cx="16561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Useful for small interior spaces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9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Examples:</a:t>
            </a:r>
            <a:endParaRPr lang="en-CA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4357"/>
            <a:ext cx="4911508" cy="326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2784357"/>
            <a:ext cx="15841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Be careful of converging parallel lines.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3789040"/>
            <a:ext cx="158417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Converging parallel lines caused by the camera not perpendicular to lines.</a:t>
            </a:r>
          </a:p>
        </p:txBody>
      </p:sp>
    </p:spTree>
    <p:extLst>
      <p:ext uri="{BB962C8B-B14F-4D97-AF65-F5344CB8AC3E}">
        <p14:creationId xmlns:p14="http://schemas.microsoft.com/office/powerpoint/2010/main" val="42263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Converging lines:</a:t>
            </a:r>
            <a:endParaRPr lang="en-CA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0649"/>
            <a:ext cx="2576980" cy="1714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3344"/>
            <a:ext cx="5112568" cy="39649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3" y="2742026"/>
            <a:ext cx="5112568" cy="396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Uses:</a:t>
            </a:r>
            <a:endParaRPr lang="en-CA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2753345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Landscapes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Architecture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Indoor: </a:t>
            </a:r>
          </a:p>
          <a:p>
            <a:pPr lvl="1"/>
            <a:r>
              <a:rPr lang="en-CA" sz="2400" dirty="0" smtClean="0"/>
              <a:t>a.    Limited space</a:t>
            </a:r>
          </a:p>
          <a:p>
            <a:pPr lvl="1"/>
            <a:r>
              <a:rPr lang="en-CA" sz="2400" dirty="0" smtClean="0"/>
              <a:t>b.    Limited light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Accentuate an object by SIZE or d </a:t>
            </a:r>
            <a:r>
              <a:rPr lang="en-CA" sz="2400" dirty="0" err="1" smtClean="0"/>
              <a:t>i</a:t>
            </a:r>
            <a:r>
              <a:rPr lang="en-CA" sz="2400" dirty="0" smtClean="0"/>
              <a:t> s t a n c 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7387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Tips:</a:t>
            </a:r>
            <a:endParaRPr lang="en-CA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2753345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Subject distance:  To accentuate an object get uncomfortably close – physically immerse yourself in the subject.</a:t>
            </a:r>
          </a:p>
        </p:txBody>
      </p:sp>
    </p:spTree>
    <p:extLst>
      <p:ext uri="{BB962C8B-B14F-4D97-AF65-F5344CB8AC3E}">
        <p14:creationId xmlns:p14="http://schemas.microsoft.com/office/powerpoint/2010/main" val="32255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Tips:</a:t>
            </a:r>
            <a:endParaRPr lang="en-CA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3345"/>
            <a:ext cx="5364088" cy="4023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063" y="2291680"/>
            <a:ext cx="453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Get close for emphasis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78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Tips:</a:t>
            </a:r>
            <a:endParaRPr lang="en-CA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2753345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Subject distance:  To accentuate an object get uncomfortably close – physically immerse yourself in the subject.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Do not use for portraiture.  Large unflattering noses </a:t>
            </a:r>
          </a:p>
        </p:txBody>
      </p:sp>
    </p:spTree>
    <p:extLst>
      <p:ext uri="{BB962C8B-B14F-4D97-AF65-F5344CB8AC3E}">
        <p14:creationId xmlns:p14="http://schemas.microsoft.com/office/powerpoint/2010/main" val="35643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2400" dirty="0">
                <a:solidFill>
                  <a:prstClr val="black"/>
                </a:solidFill>
              </a:rPr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Example: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4" y="2318256"/>
            <a:ext cx="3293451" cy="439126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TextBox 8"/>
          <p:cNvSpPr txBox="1"/>
          <p:nvPr/>
        </p:nvSpPr>
        <p:spPr>
          <a:xfrm>
            <a:off x="3707904" y="2420888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Monsieur </a:t>
            </a:r>
            <a:r>
              <a:rPr lang="en-CA" dirty="0" smtClean="0"/>
              <a:t>Nez Grand</a:t>
            </a:r>
          </a:p>
        </p:txBody>
      </p:sp>
      <p:sp>
        <p:nvSpPr>
          <p:cNvPr id="10" name="Oval 9"/>
          <p:cNvSpPr/>
          <p:nvPr/>
        </p:nvSpPr>
        <p:spPr>
          <a:xfrm>
            <a:off x="1475656" y="4437112"/>
            <a:ext cx="79208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62893" y="3212976"/>
            <a:ext cx="24482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915816" y="3356992"/>
            <a:ext cx="540060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 rot="1487828">
            <a:off x="1192654" y="2478872"/>
            <a:ext cx="2372693" cy="748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3707904" y="3068960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Clutter background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1394" y="3861048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Converging lines</a:t>
            </a:r>
          </a:p>
        </p:txBody>
      </p:sp>
    </p:spTree>
    <p:extLst>
      <p:ext uri="{BB962C8B-B14F-4D97-AF65-F5344CB8AC3E}">
        <p14:creationId xmlns:p14="http://schemas.microsoft.com/office/powerpoint/2010/main" val="4111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6402948" cy="576064"/>
          </a:xfrm>
        </p:spPr>
        <p:txBody>
          <a:bodyPr>
            <a:noAutofit/>
          </a:bodyPr>
          <a:lstStyle/>
          <a:p>
            <a:pPr algn="l"/>
            <a:r>
              <a:rPr lang="en-CA" sz="3200" b="1" u="sng" dirty="0" smtClean="0">
                <a:solidFill>
                  <a:schemeClr val="tx1"/>
                </a:solidFill>
              </a:rPr>
              <a:t>Review:  Light Volume Control:</a:t>
            </a:r>
            <a:endParaRPr lang="en-CA" sz="3200" b="1" u="sng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390" y="1556792"/>
            <a:ext cx="67468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 </a:t>
            </a:r>
            <a:r>
              <a:rPr lang="en-CA" sz="2000" i="1" dirty="0" smtClean="0">
                <a:solidFill>
                  <a:prstClr val="black"/>
                </a:solidFill>
              </a:rPr>
              <a:t>f</a:t>
            </a:r>
            <a:r>
              <a:rPr lang="en-CA" sz="2000" dirty="0" smtClean="0">
                <a:solidFill>
                  <a:prstClr val="black"/>
                </a:solidFill>
              </a:rPr>
              <a:t> stops are light transmission standards:  f 8 transmits the same amount of light for any lens.</a:t>
            </a:r>
          </a:p>
          <a:p>
            <a:pPr marL="342900" indent="-34290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Lenses can be evaluated by the maximum aperture (the smallest </a:t>
            </a:r>
            <a:r>
              <a:rPr lang="en-CA" sz="2000" i="1" dirty="0">
                <a:solidFill>
                  <a:prstClr val="black"/>
                </a:solidFill>
              </a:rPr>
              <a:t>f</a:t>
            </a:r>
            <a:r>
              <a:rPr lang="en-CA" sz="2000" dirty="0">
                <a:solidFill>
                  <a:prstClr val="black"/>
                </a:solidFill>
              </a:rPr>
              <a:t> </a:t>
            </a:r>
            <a:r>
              <a:rPr lang="en-CA" sz="2000" dirty="0" smtClean="0">
                <a:solidFill>
                  <a:prstClr val="black"/>
                </a:solidFill>
              </a:rPr>
              <a:t>stop):</a:t>
            </a:r>
          </a:p>
          <a:p>
            <a:pPr marL="800100" lvl="1" indent="-342900">
              <a:buFontTx/>
              <a:buAutoNum type="alphaLcPeriod"/>
            </a:pPr>
            <a:r>
              <a:rPr lang="en-CA" sz="2000" dirty="0" smtClean="0">
                <a:solidFill>
                  <a:prstClr val="black"/>
                </a:solidFill>
              </a:rPr>
              <a:t>A large maximum aperture gives more flexibility in low light and in depth of field…..Desirable.</a:t>
            </a:r>
          </a:p>
          <a:p>
            <a:pPr marL="800100" lvl="1" indent="-342900">
              <a:buFontTx/>
              <a:buAutoNum type="alphaLcPeriod"/>
            </a:pPr>
            <a:r>
              <a:rPr lang="en-CA" sz="2000" dirty="0" smtClean="0">
                <a:solidFill>
                  <a:prstClr val="black"/>
                </a:solidFill>
              </a:rPr>
              <a:t>Lenses are considered </a:t>
            </a:r>
            <a:r>
              <a:rPr lang="en-CA" sz="2000" i="1" u="sng" dirty="0" smtClean="0">
                <a:solidFill>
                  <a:prstClr val="black"/>
                </a:solidFill>
              </a:rPr>
              <a:t>fast</a:t>
            </a:r>
            <a:r>
              <a:rPr lang="en-CA" sz="2000" i="1" dirty="0" smtClean="0">
                <a:solidFill>
                  <a:prstClr val="black"/>
                </a:solidFill>
              </a:rPr>
              <a:t> </a:t>
            </a:r>
            <a:r>
              <a:rPr lang="en-CA" sz="2000" dirty="0" smtClean="0">
                <a:solidFill>
                  <a:prstClr val="black"/>
                </a:solidFill>
              </a:rPr>
              <a:t>if they have a maximum aperture of &lt;= </a:t>
            </a:r>
            <a:r>
              <a:rPr lang="en-CA" sz="2000" i="1" dirty="0" smtClean="0">
                <a:solidFill>
                  <a:prstClr val="black"/>
                </a:solidFill>
              </a:rPr>
              <a:t>f</a:t>
            </a:r>
            <a:r>
              <a:rPr lang="en-CA" sz="2000" dirty="0" smtClean="0">
                <a:solidFill>
                  <a:prstClr val="black"/>
                </a:solidFill>
              </a:rPr>
              <a:t> 2.8.</a:t>
            </a:r>
          </a:p>
          <a:p>
            <a:pPr marL="400050" indent="-40005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Lenses with larger maximum apertures and  zoom lenses with constant maximum apertures are more $expensive$. (contain more glass)</a:t>
            </a:r>
          </a:p>
          <a:p>
            <a:pPr marL="400050" indent="-40005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IS or VR allows for hand holding at reduced shutter speed. (Up to 4 stops reduction in speed)</a:t>
            </a:r>
          </a:p>
        </p:txBody>
      </p:sp>
    </p:spTree>
    <p:extLst>
      <p:ext uri="{BB962C8B-B14F-4D97-AF65-F5344CB8AC3E}">
        <p14:creationId xmlns:p14="http://schemas.microsoft.com/office/powerpoint/2010/main" val="34614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2400" dirty="0">
                <a:solidFill>
                  <a:prstClr val="black"/>
                </a:solidFill>
              </a:rPr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Tips: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2753345"/>
            <a:ext cx="6336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Subject distance:  To accentuate an object get uncomfortably close – physically immerse yourself in the subject.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Do not use for portraiture.  Large unflattering noses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Organization:  Carefully place near and far objects to achieve clear compositions.  Avoid cluttered backgrounds or large blank corners.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Perspective:  Keep your camera level to avoid converging verticals, otherwise be aware of how converging verticals will impact your composition. </a:t>
            </a:r>
          </a:p>
          <a:p>
            <a:pPr marL="800100" lvl="1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2.  Normal…35 </a:t>
            </a:r>
            <a:r>
              <a:rPr lang="en-CA" sz="2400" dirty="0"/>
              <a:t>mm </a:t>
            </a:r>
            <a:r>
              <a:rPr lang="en-CA" sz="2400" dirty="0" smtClean="0"/>
              <a:t>to 85 mm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Characteristics:</a:t>
            </a:r>
            <a:endParaRPr lang="en-CA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9431" y="2924944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Approximates what the human eye sees </a:t>
            </a:r>
            <a:r>
              <a:rPr lang="en-CA" sz="2000" dirty="0"/>
              <a:t>(50 mm view angle:  27.0° × 39.6°)</a:t>
            </a:r>
            <a:endParaRPr lang="en-CA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Fast (aperture </a:t>
            </a:r>
            <a:r>
              <a:rPr lang="en-CA" sz="2000" i="1" dirty="0" smtClean="0"/>
              <a:t>f</a:t>
            </a:r>
            <a:r>
              <a:rPr lang="en-CA" sz="2000" dirty="0" smtClean="0"/>
              <a:t> 2.0)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93945" y="411286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Uses:</a:t>
            </a:r>
            <a:endParaRPr lang="en-CA" sz="2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570593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Portraits (head and shoulders)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Documentary/travel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Low light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19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3.  Telephoto…100-300 mm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Characteristics:</a:t>
            </a:r>
            <a:endParaRPr lang="en-CA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63367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Like a telescope:  Long/heavy/can disrupt camera balance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/>
          </a:p>
          <a:p>
            <a:pPr marL="342900" indent="-342900">
              <a:buFont typeface="+mj-lt"/>
              <a:buAutoNum type="arabicPeriod"/>
            </a:pPr>
            <a:endParaRPr lang="en-CA" sz="2000" dirty="0" smtClean="0"/>
          </a:p>
          <a:p>
            <a:pPr marL="342900" indent="-342900">
              <a:buFont typeface="+mj-lt"/>
              <a:buAutoNum type="arabicPeriod"/>
            </a:pPr>
            <a:endParaRPr lang="en-CA" sz="2000" dirty="0" smtClean="0"/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05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Characteristics: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874549" cy="3847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22916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Long and heavy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581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</a:t>
            </a:r>
            <a:r>
              <a:rPr lang="en-CA" sz="2400" b="1" u="sng" dirty="0" smtClean="0">
                <a:solidFill>
                  <a:prstClr val="black"/>
                </a:solidFill>
              </a:rPr>
              <a:t>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63367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Like a telescope:  Long/heavy/can disrupt camera balance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Slow:  difficult to manufacture with large aperture (</a:t>
            </a:r>
            <a:r>
              <a:rPr lang="en-CA" sz="2000" i="1" dirty="0" smtClean="0">
                <a:solidFill>
                  <a:prstClr val="black"/>
                </a:solidFill>
              </a:rPr>
              <a:t>f</a:t>
            </a:r>
            <a:r>
              <a:rPr lang="en-CA" sz="2000" dirty="0" smtClean="0">
                <a:solidFill>
                  <a:prstClr val="black"/>
                </a:solidFill>
              </a:rPr>
              <a:t> 2.8-4)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Difficult to hand hold (@ shutter speeds &lt; 1/100</a:t>
            </a:r>
            <a:r>
              <a:rPr lang="en-CA" sz="2000" baseline="30000" dirty="0" smtClean="0">
                <a:solidFill>
                  <a:prstClr val="black"/>
                </a:solidFill>
              </a:rPr>
              <a:t>th</a:t>
            </a:r>
            <a:r>
              <a:rPr lang="en-CA" sz="2000" dirty="0" smtClean="0">
                <a:solidFill>
                  <a:prstClr val="black"/>
                </a:solidFill>
              </a:rPr>
              <a:t> sec.)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Narrow view angle:  </a:t>
            </a:r>
            <a:r>
              <a:rPr lang="en-CA" sz="2000" dirty="0">
                <a:solidFill>
                  <a:prstClr val="black"/>
                </a:solidFill>
              </a:rPr>
              <a:t>(105 mm </a:t>
            </a:r>
            <a:r>
              <a:rPr lang="en-CA" sz="2000" dirty="0" smtClean="0">
                <a:solidFill>
                  <a:prstClr val="black"/>
                </a:solidFill>
              </a:rPr>
              <a:t>13.0°V </a:t>
            </a:r>
            <a:r>
              <a:rPr lang="en-CA" sz="2000" dirty="0">
                <a:solidFill>
                  <a:prstClr val="black"/>
                </a:solidFill>
              </a:rPr>
              <a:t>x </a:t>
            </a:r>
            <a:r>
              <a:rPr lang="en-CA" sz="2000" dirty="0" smtClean="0">
                <a:solidFill>
                  <a:prstClr val="black"/>
                </a:solidFill>
              </a:rPr>
              <a:t>19.5°H) </a:t>
            </a:r>
            <a:r>
              <a:rPr lang="en-CA" sz="2000" dirty="0">
                <a:solidFill>
                  <a:prstClr val="black"/>
                </a:solidFill>
              </a:rPr>
              <a:t>(300 mm </a:t>
            </a:r>
            <a:r>
              <a:rPr lang="en-CA" sz="2000" dirty="0" smtClean="0">
                <a:solidFill>
                  <a:prstClr val="black"/>
                </a:solidFill>
              </a:rPr>
              <a:t>4.58°V </a:t>
            </a:r>
            <a:r>
              <a:rPr lang="en-CA" sz="2000" dirty="0">
                <a:solidFill>
                  <a:prstClr val="black"/>
                </a:solidFill>
              </a:rPr>
              <a:t>x </a:t>
            </a:r>
            <a:r>
              <a:rPr lang="en-CA" sz="2000" dirty="0" smtClean="0">
                <a:solidFill>
                  <a:prstClr val="black"/>
                </a:solidFill>
              </a:rPr>
              <a:t>6.87°H)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Shallow depth of field.  Isolate the subject from clutter.  Focus is critical. </a:t>
            </a:r>
          </a:p>
          <a:p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Characteristics: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2916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Isolate subject by focus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6" y="2817470"/>
            <a:ext cx="5795504" cy="38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Characteristics: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2916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Isolate subject by focus</a:t>
            </a: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/>
        </p:blipFill>
        <p:spPr>
          <a:xfrm>
            <a:off x="197451" y="2767807"/>
            <a:ext cx="5313737" cy="38637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</a:t>
            </a:r>
            <a:r>
              <a:rPr lang="en-CA" sz="2400" b="1" u="sng" dirty="0" smtClean="0">
                <a:solidFill>
                  <a:prstClr val="black"/>
                </a:solidFill>
              </a:rPr>
              <a:t>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63367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Like a telescope:  Long/heavy/can disrupt camera balance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Difficult to hand hold (@ shutter speeds &lt; 1/100</a:t>
            </a:r>
            <a:r>
              <a:rPr lang="en-CA" sz="2000" baseline="30000" dirty="0" smtClean="0">
                <a:solidFill>
                  <a:prstClr val="black"/>
                </a:solidFill>
              </a:rPr>
              <a:t>th</a:t>
            </a:r>
            <a:r>
              <a:rPr lang="en-CA" sz="2000" dirty="0" smtClean="0">
                <a:solidFill>
                  <a:prstClr val="black"/>
                </a:solidFill>
              </a:rPr>
              <a:t> sec.)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Slow:  difficult to manufacture with large aperture (</a:t>
            </a:r>
            <a:r>
              <a:rPr lang="en-CA" sz="2000" i="1" dirty="0" smtClean="0">
                <a:solidFill>
                  <a:prstClr val="black"/>
                </a:solidFill>
              </a:rPr>
              <a:t>f</a:t>
            </a:r>
            <a:r>
              <a:rPr lang="en-CA" sz="2000" dirty="0" smtClean="0">
                <a:solidFill>
                  <a:prstClr val="black"/>
                </a:solidFill>
              </a:rPr>
              <a:t> 2.8-4)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Narrow view angle:  </a:t>
            </a:r>
            <a:r>
              <a:rPr lang="en-CA" sz="2000" dirty="0">
                <a:solidFill>
                  <a:prstClr val="black"/>
                </a:solidFill>
              </a:rPr>
              <a:t>(105 mm </a:t>
            </a:r>
            <a:r>
              <a:rPr lang="en-CA" sz="2000" dirty="0" smtClean="0">
                <a:solidFill>
                  <a:prstClr val="black"/>
                </a:solidFill>
              </a:rPr>
              <a:t>13.0°V </a:t>
            </a:r>
            <a:r>
              <a:rPr lang="en-CA" sz="2000" dirty="0">
                <a:solidFill>
                  <a:prstClr val="black"/>
                </a:solidFill>
              </a:rPr>
              <a:t>x </a:t>
            </a:r>
            <a:r>
              <a:rPr lang="en-CA" sz="2000" dirty="0" smtClean="0">
                <a:solidFill>
                  <a:prstClr val="black"/>
                </a:solidFill>
              </a:rPr>
              <a:t>19.5°H) </a:t>
            </a:r>
            <a:r>
              <a:rPr lang="en-CA" sz="2000" dirty="0">
                <a:solidFill>
                  <a:prstClr val="black"/>
                </a:solidFill>
              </a:rPr>
              <a:t>(300 mm </a:t>
            </a:r>
            <a:r>
              <a:rPr lang="en-CA" sz="2000" dirty="0" smtClean="0">
                <a:solidFill>
                  <a:prstClr val="black"/>
                </a:solidFill>
              </a:rPr>
              <a:t>4.58°V </a:t>
            </a:r>
            <a:r>
              <a:rPr lang="en-CA" sz="2000" dirty="0">
                <a:solidFill>
                  <a:prstClr val="black"/>
                </a:solidFill>
              </a:rPr>
              <a:t>x </a:t>
            </a:r>
            <a:r>
              <a:rPr lang="en-CA" sz="2000" dirty="0" smtClean="0">
                <a:solidFill>
                  <a:prstClr val="black"/>
                </a:solidFill>
              </a:rPr>
              <a:t>6.87°H)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Shallow depth of field.  Isolate the subject from clutter.  Focus is critical. 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Enlarges </a:t>
            </a:r>
            <a:r>
              <a:rPr lang="en-CA" sz="2000" dirty="0">
                <a:solidFill>
                  <a:prstClr val="black"/>
                </a:solidFill>
              </a:rPr>
              <a:t>out of focus </a:t>
            </a:r>
            <a:r>
              <a:rPr lang="en-CA" sz="2000" dirty="0" smtClean="0">
                <a:solidFill>
                  <a:prstClr val="black"/>
                </a:solidFill>
              </a:rPr>
              <a:t>regions to give soft backgrounds. 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Characteristics: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3345"/>
            <a:ext cx="2664296" cy="410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82" y="2852936"/>
            <a:ext cx="2872957" cy="38306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2353235"/>
            <a:ext cx="425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prstClr val="black"/>
                </a:solidFill>
              </a:rPr>
              <a:t>Portraiture:  soft backgrounds</a:t>
            </a:r>
            <a:endParaRPr lang="en-CA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srgbClr val="FF0000"/>
                </a:solidFill>
              </a:rPr>
              <a:t>Characteristics</a:t>
            </a:r>
            <a:r>
              <a:rPr lang="en-CA" sz="2400" b="1" u="sng" dirty="0" smtClean="0">
                <a:solidFill>
                  <a:prstClr val="black"/>
                </a:solidFill>
              </a:rPr>
              <a:t>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63367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Like a telescope:  Long/heavy/can disrupt camera balance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Difficult to hand hold (@ shutter speeds &lt; 1/100</a:t>
            </a:r>
            <a:r>
              <a:rPr lang="en-CA" sz="2000" baseline="30000" dirty="0" smtClean="0">
                <a:solidFill>
                  <a:prstClr val="black"/>
                </a:solidFill>
              </a:rPr>
              <a:t>th</a:t>
            </a:r>
            <a:r>
              <a:rPr lang="en-CA" sz="2000" dirty="0" smtClean="0">
                <a:solidFill>
                  <a:prstClr val="black"/>
                </a:solidFill>
              </a:rPr>
              <a:t> sec.)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Slow:  difficult to manufacture with large aperture (</a:t>
            </a:r>
            <a:r>
              <a:rPr lang="en-CA" sz="2000" i="1" dirty="0" smtClean="0">
                <a:solidFill>
                  <a:prstClr val="black"/>
                </a:solidFill>
              </a:rPr>
              <a:t>f</a:t>
            </a:r>
            <a:r>
              <a:rPr lang="en-CA" sz="2000" dirty="0" smtClean="0">
                <a:solidFill>
                  <a:prstClr val="black"/>
                </a:solidFill>
              </a:rPr>
              <a:t> 2.8-4)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Narrow view angle:  </a:t>
            </a:r>
            <a:r>
              <a:rPr lang="en-CA" sz="2000" dirty="0">
                <a:solidFill>
                  <a:prstClr val="black"/>
                </a:solidFill>
              </a:rPr>
              <a:t>(105 mm </a:t>
            </a:r>
            <a:r>
              <a:rPr lang="en-CA" sz="2000" dirty="0" smtClean="0">
                <a:solidFill>
                  <a:prstClr val="black"/>
                </a:solidFill>
              </a:rPr>
              <a:t>13.0°V </a:t>
            </a:r>
            <a:r>
              <a:rPr lang="en-CA" sz="2000" dirty="0">
                <a:solidFill>
                  <a:prstClr val="black"/>
                </a:solidFill>
              </a:rPr>
              <a:t>x </a:t>
            </a:r>
            <a:r>
              <a:rPr lang="en-CA" sz="2000" dirty="0" smtClean="0">
                <a:solidFill>
                  <a:prstClr val="black"/>
                </a:solidFill>
              </a:rPr>
              <a:t>19.5°H) </a:t>
            </a:r>
            <a:r>
              <a:rPr lang="en-CA" sz="2000" dirty="0">
                <a:solidFill>
                  <a:prstClr val="black"/>
                </a:solidFill>
              </a:rPr>
              <a:t>(300 mm </a:t>
            </a:r>
            <a:r>
              <a:rPr lang="en-CA" sz="2000" dirty="0" smtClean="0">
                <a:solidFill>
                  <a:prstClr val="black"/>
                </a:solidFill>
              </a:rPr>
              <a:t>4.58°V </a:t>
            </a:r>
            <a:r>
              <a:rPr lang="en-CA" sz="2000" dirty="0">
                <a:solidFill>
                  <a:prstClr val="black"/>
                </a:solidFill>
              </a:rPr>
              <a:t>x </a:t>
            </a:r>
            <a:r>
              <a:rPr lang="en-CA" sz="2000" dirty="0" smtClean="0">
                <a:solidFill>
                  <a:prstClr val="black"/>
                </a:solidFill>
              </a:rPr>
              <a:t>6.87°H)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Shallow depth of field.  Isolate the subject from clutter 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solidFill>
                  <a:prstClr val="black"/>
                </a:solidFill>
              </a:rPr>
              <a:t>Enlarges out of focus regions to give soft backgrounds.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Compresses the background into the subject.  Image appears flattened.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Important consideration when buying a lens.</a:t>
            </a:r>
            <a:endParaRPr lang="en-C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645024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The focal length determines the size of the image on the sensor.</a:t>
            </a:r>
          </a:p>
        </p:txBody>
      </p:sp>
    </p:spTree>
    <p:extLst>
      <p:ext uri="{BB962C8B-B14F-4D97-AF65-F5344CB8AC3E}">
        <p14:creationId xmlns:p14="http://schemas.microsoft.com/office/powerpoint/2010/main" val="30305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622" y="159482"/>
            <a:ext cx="3055879" cy="430507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Compression</a:t>
            </a:r>
            <a:r>
              <a:rPr lang="en-CA" sz="4000" b="1" u="sng" dirty="0" smtClean="0"/>
              <a:t>:</a:t>
            </a:r>
            <a:endParaRPr lang="en-CA" sz="4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" y="1471730"/>
            <a:ext cx="4465004" cy="175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20265"/>
            <a:ext cx="4453691" cy="1767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" y="4987822"/>
            <a:ext cx="4467489" cy="17800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334349" y="980728"/>
            <a:ext cx="4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Learnmyshot.com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716016" y="1628800"/>
            <a:ext cx="201622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The size of the barn increases compared to the milk and cookies as the focal length increases.</a:t>
            </a:r>
            <a:endParaRPr lang="en-C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933056"/>
            <a:ext cx="2016224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</a:t>
            </a:r>
            <a:r>
              <a:rPr lang="en-CA" sz="2000" dirty="0" smtClean="0"/>
              <a:t>he sharpness of the focus of the barn decreases as the focal length increases.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926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Characteristics: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3345"/>
            <a:ext cx="2664296" cy="410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39129"/>
            <a:ext cx="2808312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238401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Portraiture:  features balanced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58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Characteristics: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3346"/>
            <a:ext cx="5256584" cy="40766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758297"/>
            <a:ext cx="5256586" cy="40766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11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3.  Telephoto…100-300 mm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248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Characteristics:</a:t>
            </a:r>
            <a:endParaRPr lang="en-CA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" y="2888940"/>
            <a:ext cx="4944549" cy="37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44661" y="2337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Wide angle 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80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3.  Telephoto…100-300 mm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248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Characteristics:</a:t>
            </a:r>
            <a:endParaRPr lang="en-CA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" y="2888940"/>
            <a:ext cx="4944549" cy="37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44661" y="2337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Telephoto view:  peaks compressed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2" y="2888940"/>
            <a:ext cx="4975971" cy="373197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3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3.  Telephoto…100-300 mm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Problems:</a:t>
            </a:r>
            <a:endParaRPr lang="en-CA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8" y="2852936"/>
            <a:ext cx="4536504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2802402"/>
            <a:ext cx="1872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Telephoto lens used:</a:t>
            </a:r>
          </a:p>
          <a:p>
            <a:r>
              <a:rPr lang="en-CA" dirty="0" smtClean="0"/>
              <a:t>What is the subject?</a:t>
            </a:r>
          </a:p>
          <a:p>
            <a:r>
              <a:rPr lang="en-CA" dirty="0" smtClean="0"/>
              <a:t>If the people then a shorter lens would reduce the relative size of the building and give more emphasis to the graduates.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8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Telephoto…340 mm</a:t>
            </a:r>
            <a:endParaRPr lang="en-CA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26465"/>
            <a:ext cx="6624228" cy="44161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99833" y="1876181"/>
            <a:ext cx="280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Paul </a:t>
            </a:r>
            <a:r>
              <a:rPr lang="en-CA" dirty="0" err="1" smtClean="0"/>
              <a:t>Antturi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5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Telephoto…100-300 mm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248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Characteristics: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661" y="2337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Telephoto view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5546"/>
            <a:ext cx="6539682" cy="377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63093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Brett Lieberman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57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Telephoto…200 mm:  buildings compressed</a:t>
            </a:r>
            <a:endParaRPr lang="en-CA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1680"/>
            <a:ext cx="6568156" cy="43776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98996" y="938537"/>
            <a:ext cx="280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Paul </a:t>
            </a:r>
            <a:r>
              <a:rPr lang="en-CA" dirty="0" err="1" smtClean="0"/>
              <a:t>Antturi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7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</a:rPr>
              <a:t>3.  Telephoto…200 mm:  posts compressed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938537"/>
            <a:ext cx="280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Paul </a:t>
            </a:r>
            <a:r>
              <a:rPr lang="en-CA" dirty="0" err="1" smtClean="0"/>
              <a:t>Antturi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9428"/>
            <a:ext cx="4968552" cy="44675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3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926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prstClr val="black"/>
                </a:solidFill>
              </a:rPr>
              <a:t>Focal Length</a:t>
            </a:r>
            <a:r>
              <a:rPr lang="en-CA" sz="2800" dirty="0" smtClean="0">
                <a:solidFill>
                  <a:prstClr val="black"/>
                </a:solidFill>
              </a:rPr>
              <a:t>: Image size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7" y="1215916"/>
            <a:ext cx="6120680" cy="2606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2" y="4077072"/>
            <a:ext cx="6112705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1800" b="1" i="1" u="sng" dirty="0" smtClean="0"/>
              <a:t>f</a:t>
            </a:r>
            <a:r>
              <a:rPr lang="en-CA" sz="1800" b="1" u="sng" dirty="0" smtClean="0"/>
              <a:t>ocal Length:</a:t>
            </a:r>
            <a:endParaRPr lang="en-CA" sz="18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6408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/>
              <a:t>Summary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The smaller the sensor the longer the focal length of the lens appears to be.  (Crop Factor)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Short focal lengths: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 smtClean="0"/>
              <a:t>Large depth of field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 smtClean="0"/>
              <a:t>Emphasize objects by size difference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 smtClean="0"/>
              <a:t>Emphasize near from far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Long focal lengths: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 smtClean="0"/>
              <a:t>Short depth of field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 smtClean="0"/>
              <a:t>Emphasize objects by sharp focus and out of focus background.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 smtClean="0"/>
              <a:t>Compress near and far.  Appears to bring the background close to the subject.</a:t>
            </a:r>
          </a:p>
          <a:p>
            <a:pPr marL="914400" lvl="1" indent="-457200">
              <a:buFont typeface="+mj-lt"/>
              <a:buAutoNum type="arabicPeriod"/>
            </a:pPr>
            <a:endParaRPr lang="en-CA" sz="2400" b="1" u="sng" dirty="0"/>
          </a:p>
        </p:txBody>
      </p:sp>
    </p:spTree>
    <p:extLst>
      <p:ext uri="{BB962C8B-B14F-4D97-AF65-F5344CB8AC3E}">
        <p14:creationId xmlns:p14="http://schemas.microsoft.com/office/powerpoint/2010/main" val="24215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060848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Four Classes of Lenses based on Focal Length:</a:t>
            </a:r>
          </a:p>
          <a:p>
            <a:r>
              <a:rPr lang="en-CA" b="1" dirty="0" smtClean="0"/>
              <a:t>(based on a full frame sensor)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140968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800" dirty="0" smtClean="0"/>
              <a:t>Wide angle…35 mm and lower</a:t>
            </a:r>
            <a:endParaRPr lang="en-CA" sz="2800" dirty="0"/>
          </a:p>
          <a:p>
            <a:pPr marL="342900" indent="-342900">
              <a:buAutoNum type="arabicPeriod"/>
            </a:pPr>
            <a:r>
              <a:rPr lang="en-CA" sz="2800" dirty="0" smtClean="0"/>
              <a:t>Normal…35-85 mm</a:t>
            </a:r>
            <a:endParaRPr lang="en-CA" sz="2800" dirty="0"/>
          </a:p>
          <a:p>
            <a:pPr marL="342900" indent="-342900">
              <a:buAutoNum type="arabicPeriod"/>
            </a:pPr>
            <a:r>
              <a:rPr lang="en-CA" sz="2800" dirty="0" smtClean="0"/>
              <a:t>Telephoto…100-300 mm</a:t>
            </a:r>
            <a:endParaRPr lang="en-CA" sz="2800" dirty="0"/>
          </a:p>
          <a:p>
            <a:pPr marL="342900" indent="-342900">
              <a:buAutoNum type="arabicPeriod"/>
            </a:pPr>
            <a:r>
              <a:rPr lang="en-CA" sz="2800" dirty="0" smtClean="0"/>
              <a:t>Super-Telephoto…300 mm and higher</a:t>
            </a:r>
            <a:endParaRPr lang="en-CA" sz="2800" dirty="0"/>
          </a:p>
        </p:txBody>
      </p:sp>
      <p:pic>
        <p:nvPicPr>
          <p:cNvPr id="10" name="Picture 2" descr="https://encrypted-tbn1.google.com/images?q=tbn:ANd9GcTp99ItmoLzIKxUR-QxZmul-q96_B-bpiaSEJRBPrqyReuNM6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39" y="4869161"/>
            <a:ext cx="2657693" cy="183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Characteristics:</a:t>
            </a:r>
            <a:endParaRPr lang="en-CA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63367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Smaller/lighter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Easy to hand hold (shutter speeds &lt; 1/50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sec.)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Faster:  easier to manufacture with a large aperture (</a:t>
            </a:r>
            <a:r>
              <a:rPr lang="en-CA" sz="2000" i="1" dirty="0" smtClean="0"/>
              <a:t>f</a:t>
            </a:r>
            <a:r>
              <a:rPr lang="en-CA" sz="2000" dirty="0" smtClean="0"/>
              <a:t> 2.0 or less)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Captures a wide field of view </a:t>
            </a:r>
            <a:r>
              <a:rPr lang="en-CA" sz="2000" dirty="0"/>
              <a:t>(24 mm view angle </a:t>
            </a:r>
            <a:r>
              <a:rPr lang="en-CA" sz="2000" dirty="0" smtClean="0"/>
              <a:t>53.1°V </a:t>
            </a:r>
            <a:r>
              <a:rPr lang="en-CA" sz="2000" dirty="0"/>
              <a:t>× </a:t>
            </a:r>
            <a:r>
              <a:rPr lang="en-CA" sz="2000" dirty="0" smtClean="0"/>
              <a:t>73.7°H)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Large depth of field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Accentuates close objects by size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Apparent extreme close-up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/>
              <a:t>Accentuates distance between near and far objects.  Images have appearance of depth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44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2400" dirty="0">
                <a:solidFill>
                  <a:prstClr val="black"/>
                </a:solidFill>
              </a:rPr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Example: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3344"/>
            <a:ext cx="5780462" cy="3844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233784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Landscapes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07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2400" dirty="0">
                <a:solidFill>
                  <a:prstClr val="black"/>
                </a:solidFill>
              </a:rPr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black"/>
                </a:solidFill>
              </a:rPr>
              <a:t>Example:</a:t>
            </a:r>
            <a:endParaRPr lang="en-CA" sz="2400" b="1" u="sng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33784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Emphasize by size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753344"/>
            <a:ext cx="5657999" cy="37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300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dirty="0"/>
              <a:t>Wide angle…35 mm and 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91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Examples:</a:t>
            </a:r>
            <a:endParaRPr lang="en-CA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2906412"/>
            <a:ext cx="5204068" cy="3433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754" y="5636245"/>
            <a:ext cx="13688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Clutter in lower right and upper left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436755" y="2895095"/>
            <a:ext cx="136815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Huge </a:t>
            </a:r>
            <a:r>
              <a:rPr lang="en-CA" sz="2800" b="1" dirty="0" smtClean="0"/>
              <a:t>head</a:t>
            </a:r>
            <a:r>
              <a:rPr lang="en-CA" dirty="0" smtClean="0"/>
              <a:t> in comparison to legs and feet.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4598626"/>
            <a:ext cx="136881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Empty space in upper right corner.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80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2490</TotalTime>
  <Words>1322</Words>
  <Application>Microsoft Office PowerPoint</Application>
  <PresentationFormat>On-screen Show (4:3)</PresentationFormat>
  <Paragraphs>255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Composite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PowerPoint Presentation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Beevers</dc:creator>
  <cp:lastModifiedBy>Beevers_Laptop</cp:lastModifiedBy>
  <cp:revision>273</cp:revision>
  <dcterms:created xsi:type="dcterms:W3CDTF">2012-03-20T20:16:40Z</dcterms:created>
  <dcterms:modified xsi:type="dcterms:W3CDTF">2015-02-26T03:42:06Z</dcterms:modified>
</cp:coreProperties>
</file>