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38" r:id="rId3"/>
    <p:sldId id="277" r:id="rId4"/>
    <p:sldId id="335" r:id="rId5"/>
    <p:sldId id="336" r:id="rId6"/>
    <p:sldId id="306" r:id="rId7"/>
    <p:sldId id="313" r:id="rId8"/>
    <p:sldId id="314" r:id="rId9"/>
    <p:sldId id="278" r:id="rId10"/>
    <p:sldId id="279" r:id="rId11"/>
    <p:sldId id="320" r:id="rId12"/>
    <p:sldId id="280" r:id="rId13"/>
    <p:sldId id="281" r:id="rId14"/>
    <p:sldId id="282" r:id="rId15"/>
    <p:sldId id="284" r:id="rId16"/>
    <p:sldId id="312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98" autoAdjust="0"/>
  </p:normalViewPr>
  <p:slideViewPr>
    <p:cSldViewPr>
      <p:cViewPr varScale="1">
        <p:scale>
          <a:sx n="51" d="100"/>
          <a:sy n="51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77D6E5-E857-4FE6-A907-E987143D74D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AC00E9-60D3-4BDE-891F-EA2D0C5B5971}" type="datetimeFigureOut">
              <a:rPr lang="en-CA" smtClean="0"/>
              <a:t>25/02/2015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5976664" cy="1656183"/>
          </a:xfrm>
        </p:spPr>
        <p:txBody>
          <a:bodyPr>
            <a:noAutofit/>
          </a:bodyPr>
          <a:lstStyle/>
          <a:p>
            <a:pPr algn="l"/>
            <a:r>
              <a:rPr lang="en-CA" sz="8000" dirty="0" smtClean="0"/>
              <a:t>Lenses???!</a:t>
            </a:r>
            <a:endParaRPr lang="en-CA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43" y="4437112"/>
            <a:ext cx="3362315" cy="2266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" y="3212976"/>
            <a:ext cx="3024336" cy="2012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348880"/>
            <a:ext cx="443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prstClr val="black"/>
                </a:solidFill>
              </a:rPr>
              <a:t>Evaluate</a:t>
            </a:r>
            <a:endParaRPr lang="en-CA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/>
              <a:t>Crop Factor:</a:t>
            </a:r>
            <a:endParaRPr lang="en-CA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8592"/>
            <a:ext cx="6043184" cy="4272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8592"/>
            <a:ext cx="6043184" cy="42727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0702"/>
            <a:ext cx="6043184" cy="42727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8592"/>
            <a:ext cx="6043184" cy="42848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36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>
                <a:solidFill>
                  <a:prstClr val="black"/>
                </a:solidFill>
              </a:rPr>
              <a:t>Crop Factor:</a:t>
            </a:r>
            <a:endParaRPr lang="en-CA" sz="40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8592"/>
            <a:ext cx="6043184" cy="4272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8592"/>
            <a:ext cx="6043184" cy="42727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0702"/>
            <a:ext cx="6043184" cy="42727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8592"/>
            <a:ext cx="6043184" cy="42848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0702"/>
            <a:ext cx="6043184" cy="4300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9259" y="1988840"/>
            <a:ext cx="346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Image enlargement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621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/>
              <a:t>Crop Factor:</a:t>
            </a:r>
            <a:endParaRPr lang="en-C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80928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The smaller the sensor the smaller the amount of the scene captured.  The smaller sensor crops the scene.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437112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The smaller sensor has the </a:t>
            </a:r>
            <a:r>
              <a:rPr lang="en-CA" sz="2800" i="1" u="sng" dirty="0" smtClean="0"/>
              <a:t>apparent</a:t>
            </a:r>
            <a:r>
              <a:rPr lang="en-CA" sz="2800" dirty="0" smtClean="0"/>
              <a:t> effect of increasing the focal length of a lens.  This is because the smaller sensor image is </a:t>
            </a:r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enlarged more</a:t>
            </a:r>
            <a:r>
              <a:rPr lang="en-CA" sz="2800" dirty="0" smtClean="0"/>
              <a:t> when viewed or printed.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698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/>
              <a:t>Crop Factor:</a:t>
            </a:r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08920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In order to compare the effect of a lens focal length to a smaller sensor (your camera) the focal length of the lens needs to be multiplied by the </a:t>
            </a:r>
            <a:r>
              <a:rPr lang="en-CA" sz="2800" b="1" dirty="0" smtClean="0"/>
              <a:t>crop factor</a:t>
            </a:r>
            <a:r>
              <a:rPr lang="en-CA" sz="2800" dirty="0" smtClean="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92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/>
              <a:t>Crop Factor:</a:t>
            </a:r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0892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order to compare the effect of a lens focal length to a smaller sensor (your camera) the focal length of the lens needs to be multiplied by the </a:t>
            </a:r>
            <a:r>
              <a:rPr lang="en-CA" b="1" dirty="0" smtClean="0"/>
              <a:t>crop factor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7" y="3584728"/>
            <a:ext cx="3888432" cy="31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/>
              <a:t>Crop Factor</a:t>
            </a:r>
            <a:r>
              <a:rPr lang="en-CA" sz="4000" b="1" u="sng" dirty="0" smtClean="0"/>
              <a:t>:</a:t>
            </a:r>
            <a:r>
              <a:rPr lang="en-CA" sz="4000" dirty="0" smtClean="0"/>
              <a:t>  </a:t>
            </a:r>
            <a:r>
              <a:rPr lang="en-CA" sz="3200" dirty="0" smtClean="0"/>
              <a:t>Examples</a:t>
            </a: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08920"/>
            <a:ext cx="640871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APS-C (Canon 50D [22.3x14.9 mm]) Crop Factor = 1.62.  You own a 50 mm lens.  This is equivalent to a 50 mm x 1.62 = 81 mm lens on a full frame sensor. </a:t>
            </a:r>
            <a:r>
              <a:rPr lang="en-CA" sz="800" dirty="0" smtClean="0"/>
              <a:t>(p32)</a:t>
            </a:r>
            <a:endParaRPr lang="en-CA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2443" y="4581128"/>
            <a:ext cx="64087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APS-C (Nikon DX [24x16 mm]) Crop Factor = 1.50.  You own a 35 mm lens.  This is equivalent to a </a:t>
            </a:r>
          </a:p>
          <a:p>
            <a:r>
              <a:rPr lang="en-CA" sz="2400" dirty="0" smtClean="0"/>
              <a:t>35 mm x 1.5 = 52 mm lens on a full frame sensor.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20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solidFill>
                  <a:prstClr val="black"/>
                </a:solidFill>
              </a:rPr>
              <a:t>Crop Factor:</a:t>
            </a:r>
            <a:r>
              <a:rPr lang="en-CA" sz="4000" dirty="0" smtClean="0">
                <a:solidFill>
                  <a:prstClr val="black"/>
                </a:solidFill>
              </a:rPr>
              <a:t>  </a:t>
            </a:r>
            <a:r>
              <a:rPr lang="en-CA" sz="2800" dirty="0">
                <a:solidFill>
                  <a:prstClr val="black"/>
                </a:solidFill>
              </a:rPr>
              <a:t>The Crop Factor for your camera will be in the documentation.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7202"/>
            <a:ext cx="6552728" cy="28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4000" b="1" u="sng" dirty="0" smtClean="0">
                <a:solidFill>
                  <a:prstClr val="black"/>
                </a:solidFill>
              </a:rPr>
              <a:t>Crop Factor:</a:t>
            </a:r>
            <a:r>
              <a:rPr lang="en-CA" sz="4000" dirty="0" smtClean="0">
                <a:solidFill>
                  <a:prstClr val="black"/>
                </a:solidFill>
              </a:rPr>
              <a:t>  </a:t>
            </a:r>
            <a:r>
              <a:rPr lang="en-CA" sz="2800" dirty="0">
                <a:solidFill>
                  <a:prstClr val="black"/>
                </a:solidFill>
              </a:rPr>
              <a:t>The Crop Factor for your camera will be in the documentation.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60807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6402948" cy="576064"/>
          </a:xfrm>
        </p:spPr>
        <p:txBody>
          <a:bodyPr>
            <a:noAutofit/>
          </a:bodyPr>
          <a:lstStyle/>
          <a:p>
            <a:pPr algn="l"/>
            <a:r>
              <a:rPr lang="en-CA" sz="3200" b="1" u="sng" dirty="0" smtClean="0">
                <a:solidFill>
                  <a:schemeClr val="tx1"/>
                </a:solidFill>
              </a:rPr>
              <a:t>Review:  Light Volume Control:</a:t>
            </a:r>
            <a:endParaRPr lang="en-CA" sz="3200" b="1" u="sng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390" y="1556792"/>
            <a:ext cx="67468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 </a:t>
            </a:r>
            <a:r>
              <a:rPr lang="en-CA" sz="2000" i="1" dirty="0" smtClean="0">
                <a:solidFill>
                  <a:prstClr val="black"/>
                </a:solidFill>
              </a:rPr>
              <a:t>f</a:t>
            </a:r>
            <a:r>
              <a:rPr lang="en-CA" sz="2000" dirty="0" smtClean="0">
                <a:solidFill>
                  <a:prstClr val="black"/>
                </a:solidFill>
              </a:rPr>
              <a:t> stops are light transmission standards:  f 8 transmits the same amount of light for any lens.</a:t>
            </a:r>
          </a:p>
          <a:p>
            <a:pPr marL="342900" indent="-34290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Lenses can be evaluated by the maximum aperture (the smallest </a:t>
            </a:r>
            <a:r>
              <a:rPr lang="en-CA" sz="2000" i="1" dirty="0">
                <a:solidFill>
                  <a:prstClr val="black"/>
                </a:solidFill>
              </a:rPr>
              <a:t>f</a:t>
            </a:r>
            <a:r>
              <a:rPr lang="en-CA" sz="2000" dirty="0">
                <a:solidFill>
                  <a:prstClr val="black"/>
                </a:solidFill>
              </a:rPr>
              <a:t> </a:t>
            </a:r>
            <a:r>
              <a:rPr lang="en-CA" sz="2000" dirty="0" smtClean="0">
                <a:solidFill>
                  <a:prstClr val="black"/>
                </a:solidFill>
              </a:rPr>
              <a:t>stop):</a:t>
            </a:r>
          </a:p>
          <a:p>
            <a:pPr marL="800100" lvl="1" indent="-342900">
              <a:buFontTx/>
              <a:buAutoNum type="alphaLcPeriod"/>
            </a:pPr>
            <a:r>
              <a:rPr lang="en-CA" sz="2000" dirty="0" smtClean="0">
                <a:solidFill>
                  <a:prstClr val="black"/>
                </a:solidFill>
              </a:rPr>
              <a:t>A large maximum aperture gives more flexibility in low light and in depth of field…..Desirable.</a:t>
            </a:r>
          </a:p>
          <a:p>
            <a:pPr marL="800100" lvl="1" indent="-342900">
              <a:buFontTx/>
              <a:buAutoNum type="alphaLcPeriod"/>
            </a:pPr>
            <a:r>
              <a:rPr lang="en-CA" sz="2000" dirty="0" smtClean="0">
                <a:solidFill>
                  <a:prstClr val="black"/>
                </a:solidFill>
              </a:rPr>
              <a:t>Lenses are considered </a:t>
            </a:r>
            <a:r>
              <a:rPr lang="en-CA" sz="2000" i="1" u="sng" dirty="0" smtClean="0">
                <a:solidFill>
                  <a:prstClr val="black"/>
                </a:solidFill>
              </a:rPr>
              <a:t>fast</a:t>
            </a:r>
            <a:r>
              <a:rPr lang="en-CA" sz="2000" i="1" dirty="0" smtClean="0">
                <a:solidFill>
                  <a:prstClr val="black"/>
                </a:solidFill>
              </a:rPr>
              <a:t> </a:t>
            </a:r>
            <a:r>
              <a:rPr lang="en-CA" sz="2000" dirty="0" smtClean="0">
                <a:solidFill>
                  <a:prstClr val="black"/>
                </a:solidFill>
              </a:rPr>
              <a:t>if they have a maximum aperture of &lt;= </a:t>
            </a:r>
            <a:r>
              <a:rPr lang="en-CA" sz="2000" i="1" dirty="0" smtClean="0">
                <a:solidFill>
                  <a:prstClr val="black"/>
                </a:solidFill>
              </a:rPr>
              <a:t>f</a:t>
            </a:r>
            <a:r>
              <a:rPr lang="en-CA" sz="2000" dirty="0" smtClean="0">
                <a:solidFill>
                  <a:prstClr val="black"/>
                </a:solidFill>
              </a:rPr>
              <a:t> 2.8.</a:t>
            </a:r>
          </a:p>
          <a:p>
            <a:pPr marL="400050" indent="-40005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Lenses with larger maximum apertures and  zoom lenses with constant maximum apertures are more $expensive$. (contain more glass)</a:t>
            </a:r>
          </a:p>
          <a:p>
            <a:pPr marL="400050" indent="-400050">
              <a:buFontTx/>
              <a:buAutoNum type="arabicPeriod"/>
            </a:pPr>
            <a:r>
              <a:rPr lang="en-CA" sz="2000" dirty="0" smtClean="0">
                <a:solidFill>
                  <a:prstClr val="black"/>
                </a:solidFill>
              </a:rPr>
              <a:t>IS or VR allows for hand holding at reduced shutter speed. (Up to 4 stops reduction in speed)</a:t>
            </a:r>
          </a:p>
        </p:txBody>
      </p:sp>
    </p:spTree>
    <p:extLst>
      <p:ext uri="{BB962C8B-B14F-4D97-AF65-F5344CB8AC3E}">
        <p14:creationId xmlns:p14="http://schemas.microsoft.com/office/powerpoint/2010/main" val="34614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Important consideration when buying a lens.</a:t>
            </a:r>
            <a:endParaRPr lang="en-C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645024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The focal length determines the size of the image on the sensor.</a:t>
            </a:r>
          </a:p>
        </p:txBody>
      </p:sp>
    </p:spTree>
    <p:extLst>
      <p:ext uri="{BB962C8B-B14F-4D97-AF65-F5344CB8AC3E}">
        <p14:creationId xmlns:p14="http://schemas.microsoft.com/office/powerpoint/2010/main" val="30305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926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prstClr val="black"/>
                </a:solidFill>
              </a:rPr>
              <a:t>Focal Length</a:t>
            </a:r>
            <a:r>
              <a:rPr lang="en-CA" sz="2800" dirty="0" smtClean="0">
                <a:solidFill>
                  <a:prstClr val="black"/>
                </a:solidFill>
              </a:rPr>
              <a:t>: Image size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7" y="1215916"/>
            <a:ext cx="6120680" cy="2606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2" y="4077072"/>
            <a:ext cx="6112705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33" y="368817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 smtClean="0">
                <a:solidFill>
                  <a:prstClr val="black"/>
                </a:solidFill>
              </a:rPr>
              <a:t>Crop Factor:  </a:t>
            </a:r>
            <a:r>
              <a:rPr lang="en-CA" sz="2800" b="1" u="sng" dirty="0" smtClean="0">
                <a:solidFill>
                  <a:prstClr val="black"/>
                </a:solidFill>
              </a:rPr>
              <a:t>the effect of sensor size</a:t>
            </a:r>
            <a:endParaRPr lang="en-CA" sz="2800" b="1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57" y="439262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sz="2400" dirty="0" smtClean="0">
                <a:solidFill>
                  <a:prstClr val="black"/>
                </a:solidFill>
              </a:rPr>
              <a:t>Not all cameras have the same sensor size</a:t>
            </a:r>
          </a:p>
          <a:p>
            <a:pPr marL="342900" indent="-342900">
              <a:buFontTx/>
              <a:buAutoNum type="arabicPeriod"/>
            </a:pPr>
            <a:r>
              <a:rPr lang="en-CA" sz="2400" dirty="0" smtClean="0">
                <a:solidFill>
                  <a:prstClr val="black"/>
                </a:solidFill>
              </a:rPr>
              <a:t>Most documentation describes focal length in terms of a full frame sensor (24 mm x 36 mm)</a:t>
            </a:r>
            <a:endParaRPr lang="en-CA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focal length determines the size of the image on the sensor.</a:t>
            </a:r>
          </a:p>
          <a:p>
            <a:r>
              <a:rPr lang="en-CA" sz="2400" b="1" dirty="0" smtClean="0"/>
              <a:t>But the </a:t>
            </a:r>
            <a:r>
              <a:rPr lang="en-CA" sz="2400" b="1" u="sng" dirty="0" smtClean="0"/>
              <a:t>sensor</a:t>
            </a:r>
            <a:r>
              <a:rPr lang="en-CA" sz="2400" b="1" dirty="0" smtClean="0"/>
              <a:t> and the </a:t>
            </a:r>
            <a:r>
              <a:rPr lang="en-CA" sz="2400" b="1" u="sng" dirty="0" smtClean="0"/>
              <a:t>lens</a:t>
            </a:r>
            <a:r>
              <a:rPr lang="en-CA" sz="2400" b="1" dirty="0" smtClean="0"/>
              <a:t> determine the viewed image size…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41494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/>
              <a:t>Digital Light Sensor</a:t>
            </a:r>
            <a:endParaRPr lang="en-CA" sz="28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3" y="2557592"/>
            <a:ext cx="3205138" cy="216024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27" y="4877075"/>
            <a:ext cx="2928528" cy="19488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79712" y="3429000"/>
            <a:ext cx="7920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60858"/>
            <a:ext cx="3294112" cy="26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>
                <a:solidFill>
                  <a:prstClr val="black"/>
                </a:solidFill>
              </a:rPr>
              <a:t>Digital Light Sensor</a:t>
            </a:r>
            <a:endParaRPr lang="en-CA" sz="2800" b="1" u="sn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368044"/>
            <a:ext cx="6596323" cy="2861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445224"/>
            <a:ext cx="629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APS-C (Canon) 22.2 x 14.8 mm sensor </a:t>
            </a:r>
          </a:p>
          <a:p>
            <a:r>
              <a:rPr lang="en-CA" sz="2400" dirty="0" err="1" smtClean="0"/>
              <a:t>vs</a:t>
            </a:r>
            <a:endParaRPr lang="en-CA" sz="2400" dirty="0" smtClean="0"/>
          </a:p>
          <a:p>
            <a:r>
              <a:rPr lang="en-CA" sz="2400" dirty="0" smtClean="0"/>
              <a:t>Full frame sensor 36 x 24 mm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844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>
                <a:solidFill>
                  <a:prstClr val="black"/>
                </a:solidFill>
              </a:rPr>
              <a:t>Digital Light Sensor</a:t>
            </a:r>
            <a:endParaRPr lang="en-CA" sz="2800" b="1" u="sng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8044"/>
            <a:ext cx="5112568" cy="442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31524"/>
            <a:ext cx="2674918" cy="18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24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3203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CA" sz="4000" b="1" i="1" u="sng" dirty="0" smtClean="0"/>
              <a:t>f</a:t>
            </a:r>
            <a:r>
              <a:rPr lang="en-CA" sz="4000" b="1" u="sng" dirty="0" smtClean="0"/>
              <a:t>ocal Length:</a:t>
            </a:r>
            <a:endParaRPr lang="en-CA" sz="40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576064"/>
          </a:xfrm>
        </p:spPr>
        <p:txBody>
          <a:bodyPr/>
          <a:lstStyle/>
          <a:p>
            <a:pPr algn="l"/>
            <a:r>
              <a:rPr lang="en-CA" dirty="0" smtClean="0"/>
              <a:t>Lenses???!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75"/>
            <a:ext cx="1955118" cy="10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u="sng" dirty="0"/>
              <a:t>Crop Factor:</a:t>
            </a:r>
            <a:endParaRPr lang="en-CA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0702"/>
            <a:ext cx="4191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093296"/>
            <a:ext cx="619268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1400" dirty="0"/>
              <a:t>http://en.wikipedia.org/wiki/File:Sensor_sizes_overlaid_inside_-_updated.svg</a:t>
            </a:r>
          </a:p>
        </p:txBody>
      </p:sp>
    </p:spTree>
    <p:extLst>
      <p:ext uri="{BB962C8B-B14F-4D97-AF65-F5344CB8AC3E}">
        <p14:creationId xmlns:p14="http://schemas.microsoft.com/office/powerpoint/2010/main" val="27538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2490</TotalTime>
  <Words>563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Composite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  <vt:lpstr>Lenses???!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Beevers</dc:creator>
  <cp:lastModifiedBy>Beevers_Laptop</cp:lastModifiedBy>
  <cp:revision>273</cp:revision>
  <dcterms:created xsi:type="dcterms:W3CDTF">2012-03-20T20:16:40Z</dcterms:created>
  <dcterms:modified xsi:type="dcterms:W3CDTF">2015-02-26T03:39:33Z</dcterms:modified>
</cp:coreProperties>
</file>