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59" r:id="rId6"/>
    <p:sldId id="260" r:id="rId7"/>
    <p:sldId id="261" r:id="rId8"/>
    <p:sldId id="262" r:id="rId9"/>
    <p:sldId id="263" r:id="rId10"/>
    <p:sldId id="264" r:id="rId11"/>
    <p:sldId id="281" r:id="rId12"/>
    <p:sldId id="265" r:id="rId13"/>
    <p:sldId id="268" r:id="rId14"/>
    <p:sldId id="267" r:id="rId15"/>
    <p:sldId id="266" r:id="rId16"/>
    <p:sldId id="269" r:id="rId17"/>
    <p:sldId id="270" r:id="rId18"/>
    <p:sldId id="273" r:id="rId19"/>
    <p:sldId id="274" r:id="rId20"/>
    <p:sldId id="275" r:id="rId21"/>
    <p:sldId id="276" r:id="rId22"/>
    <p:sldId id="287" r:id="rId23"/>
    <p:sldId id="278" r:id="rId24"/>
    <p:sldId id="284" r:id="rId25"/>
    <p:sldId id="279" r:id="rId26"/>
    <p:sldId id="283" r:id="rId27"/>
    <p:sldId id="282" r:id="rId28"/>
    <p:sldId id="280" r:id="rId29"/>
    <p:sldId id="286"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05" autoAdjust="0"/>
  </p:normalViewPr>
  <p:slideViewPr>
    <p:cSldViewPr>
      <p:cViewPr varScale="1">
        <p:scale>
          <a:sx n="51" d="100"/>
          <a:sy n="51" d="100"/>
        </p:scale>
        <p:origin x="-1238"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t>24/02/2015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23896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t>24/02/2015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296853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t>24/02/2015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77028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587813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725895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23106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140901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8" name="Footer Placeholder 7"/>
          <p:cNvSpPr>
            <a:spLocks noGrp="1"/>
          </p:cNvSpPr>
          <p:nvPr>
            <p:ph type="ftr" sz="quarter" idx="11"/>
          </p:nvPr>
        </p:nvSpPr>
        <p:spPr/>
        <p:txBody>
          <a:bodyPr/>
          <a:lstStyle/>
          <a:p>
            <a:endParaRPr lang="en-CA">
              <a:solidFill>
                <a:prstClr val="white">
                  <a:tint val="75000"/>
                </a:prstClr>
              </a:solidFill>
            </a:endParaRPr>
          </a:p>
        </p:txBody>
      </p:sp>
      <p:sp>
        <p:nvSpPr>
          <p:cNvPr id="9" name="Slide Number Placeholder 8"/>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92302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
        <p:nvSpPr>
          <p:cNvPr id="5" name="Slide Number Placeholder 4"/>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95577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759140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03000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t>24/02/2015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3092814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4068451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718548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756185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421548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053896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007825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774327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8" name="Footer Placeholder 7"/>
          <p:cNvSpPr>
            <a:spLocks noGrp="1"/>
          </p:cNvSpPr>
          <p:nvPr>
            <p:ph type="ftr" sz="quarter" idx="11"/>
          </p:nvPr>
        </p:nvSpPr>
        <p:spPr/>
        <p:txBody>
          <a:bodyPr/>
          <a:lstStyle/>
          <a:p>
            <a:endParaRPr lang="en-CA">
              <a:solidFill>
                <a:prstClr val="white">
                  <a:tint val="75000"/>
                </a:prstClr>
              </a:solidFill>
            </a:endParaRPr>
          </a:p>
        </p:txBody>
      </p:sp>
      <p:sp>
        <p:nvSpPr>
          <p:cNvPr id="9" name="Slide Number Placeholder 8"/>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173019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endParaRPr lang="en-CA">
              <a:solidFill>
                <a:prstClr val="white">
                  <a:tint val="75000"/>
                </a:prstClr>
              </a:solidFill>
            </a:endParaRPr>
          </a:p>
        </p:txBody>
      </p:sp>
      <p:sp>
        <p:nvSpPr>
          <p:cNvPr id="5" name="Slide Number Placeholder 4"/>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983863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endParaRPr lang="en-CA">
              <a:solidFill>
                <a:prstClr val="white">
                  <a:tint val="75000"/>
                </a:prstClr>
              </a:solidFill>
            </a:endParaRPr>
          </a:p>
        </p:txBody>
      </p:sp>
      <p:sp>
        <p:nvSpPr>
          <p:cNvPr id="4" name="Slide Number Placeholder 3"/>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99259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961B-FADB-4F86-B257-B471EB92827A}" type="datetimeFigureOut">
              <a:rPr lang="en-CA" smtClean="0"/>
              <a:t>24/02/2015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2360261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369514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endParaRPr lang="en-CA">
              <a:solidFill>
                <a:prstClr val="white">
                  <a:tint val="75000"/>
                </a:prstClr>
              </a:solidFill>
            </a:endParaRPr>
          </a:p>
        </p:txBody>
      </p:sp>
      <p:sp>
        <p:nvSpPr>
          <p:cNvPr id="7" name="Slide Number Placeholder 6"/>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536453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162253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endParaRPr lang="en-CA">
              <a:solidFill>
                <a:prstClr val="white">
                  <a:tint val="75000"/>
                </a:prstClr>
              </a:solidFill>
            </a:endParaRPr>
          </a:p>
        </p:txBody>
      </p:sp>
      <p:sp>
        <p:nvSpPr>
          <p:cNvPr id="6" name="Slide Number Placeholder 5"/>
          <p:cNvSpPr>
            <a:spLocks noGrp="1"/>
          </p:cNvSpPr>
          <p:nvPr>
            <p:ph type="sldNum" sz="quarter" idx="12"/>
          </p:nvPr>
        </p:nvSpPr>
        <p:spPr/>
        <p:txBody>
          <a:body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330315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437961B-FADB-4F86-B257-B471EB92827A}" type="datetimeFigureOut">
              <a:rPr lang="en-CA" smtClean="0"/>
              <a:t>24/02/2015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119357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437961B-FADB-4F86-B257-B471EB92827A}" type="datetimeFigureOut">
              <a:rPr lang="en-CA" smtClean="0"/>
              <a:t>24/02/2015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409393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437961B-FADB-4F86-B257-B471EB92827A}" type="datetimeFigureOut">
              <a:rPr lang="en-CA" smtClean="0"/>
              <a:t>24/02/2015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18803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961B-FADB-4F86-B257-B471EB92827A}" type="datetimeFigureOut">
              <a:rPr lang="en-CA" smtClean="0"/>
              <a:t>24/02/2015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288332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961B-FADB-4F86-B257-B471EB92827A}" type="datetimeFigureOut">
              <a:rPr lang="en-CA" smtClean="0"/>
              <a:t>24/02/2015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73133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961B-FADB-4F86-B257-B471EB92827A}" type="datetimeFigureOut">
              <a:rPr lang="en-CA" smtClean="0"/>
              <a:t>24/02/2015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52E289-C120-4D91-9A95-94137E3654F5}" type="slidenum">
              <a:rPr lang="en-CA" smtClean="0"/>
              <a:t>‹#›</a:t>
            </a:fld>
            <a:endParaRPr lang="en-CA"/>
          </a:p>
        </p:txBody>
      </p:sp>
    </p:spTree>
    <p:extLst>
      <p:ext uri="{BB962C8B-B14F-4D97-AF65-F5344CB8AC3E}">
        <p14:creationId xmlns:p14="http://schemas.microsoft.com/office/powerpoint/2010/main" val="218100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bg2">
                <a:tint val="80000"/>
                <a:satMod val="300000"/>
              </a:schemeClr>
            </a:gs>
            <a:gs pos="100000">
              <a:schemeClr val="bg2">
                <a:shade val="30000"/>
                <a:satMod val="20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961B-FADB-4F86-B257-B471EB92827A}" type="datetimeFigureOut">
              <a:rPr lang="en-CA" smtClean="0"/>
              <a:t>24/02/2015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2E289-C120-4D91-9A95-94137E3654F5}" type="slidenum">
              <a:rPr lang="en-CA" smtClean="0"/>
              <a:t>‹#›</a:t>
            </a:fld>
            <a:endParaRPr lang="en-CA"/>
          </a:p>
        </p:txBody>
      </p:sp>
    </p:spTree>
    <p:extLst>
      <p:ext uri="{BB962C8B-B14F-4D97-AF65-F5344CB8AC3E}">
        <p14:creationId xmlns:p14="http://schemas.microsoft.com/office/powerpoint/2010/main" val="352764334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bg2">
                <a:tint val="80000"/>
                <a:satMod val="300000"/>
              </a:schemeClr>
            </a:gs>
            <a:gs pos="100000">
              <a:schemeClr val="bg2">
                <a:shade val="30000"/>
                <a:satMod val="20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414709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bg2">
                <a:tint val="80000"/>
                <a:satMod val="300000"/>
              </a:schemeClr>
            </a:gs>
            <a:gs pos="100000">
              <a:schemeClr val="bg2">
                <a:shade val="30000"/>
                <a:satMod val="20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961B-FADB-4F86-B257-B471EB92827A}" type="datetimeFigureOut">
              <a:rPr lang="en-CA" smtClean="0">
                <a:solidFill>
                  <a:prstClr val="white">
                    <a:tint val="75000"/>
                  </a:prstClr>
                </a:solidFill>
              </a:rPr>
              <a:pPr/>
              <a:t>24/02/2015</a:t>
            </a:fld>
            <a:endParaRPr lang="en-CA">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2E289-C120-4D91-9A95-94137E3654F5}"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40301888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ptgUrITYYN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H8qzDHjzC4" TargetMode="External"/><Relationship Id="rId2" Type="http://schemas.openxmlformats.org/officeDocument/2006/relationships/hyperlink" Target="https://www.youtube.com/watch?v=HhBF4FfDD8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digital-photography-school.com/advanced-tips-for-tack-sharp-images"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digital-photography-school.com/advanced-tips-for-tack-sharp-imag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digital-photography-school.com/advanced-tips-for-tack-sharp-image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graphics.stanford.edu/courses/cs178/applets/autofocusPD.html"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graphics.stanford.edu/courses/cs178/applets/autofocusCD.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
            <a:ext cx="8383961" cy="1340768"/>
          </a:xfrm>
        </p:spPr>
        <p:txBody>
          <a:bodyPr>
            <a:noAutofit/>
          </a:bodyPr>
          <a:lstStyle/>
          <a:p>
            <a:pPr algn="l"/>
            <a:r>
              <a:rPr lang="en-CA" sz="9600" dirty="0" smtClean="0"/>
              <a:t>Auto Focus</a:t>
            </a:r>
            <a:endParaRPr lang="en-CA" sz="9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40768"/>
            <a:ext cx="7704347" cy="5136231"/>
          </a:xfrm>
          <a:prstGeom prst="rect">
            <a:avLst/>
          </a:prstGeom>
        </p:spPr>
      </p:pic>
    </p:spTree>
    <p:extLst>
      <p:ext uri="{BB962C8B-B14F-4D97-AF65-F5344CB8AC3E}">
        <p14:creationId xmlns:p14="http://schemas.microsoft.com/office/powerpoint/2010/main" val="925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(PD)  (</a:t>
            </a:r>
            <a:r>
              <a:rPr lang="en-CA" sz="2800" u="sng" dirty="0" smtClean="0"/>
              <a:t>digital trial and error)</a:t>
            </a:r>
            <a:endParaRPr lang="en-CA" sz="4000" u="sng"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715" y="2153488"/>
            <a:ext cx="5603773" cy="3507760"/>
          </a:xfrm>
          <a:prstGeom prst="rect">
            <a:avLst/>
          </a:prstGeom>
        </p:spPr>
      </p:pic>
      <p:sp>
        <p:nvSpPr>
          <p:cNvPr id="7" name="Oval 6"/>
          <p:cNvSpPr/>
          <p:nvPr/>
        </p:nvSpPr>
        <p:spPr>
          <a:xfrm>
            <a:off x="7744969" y="3870811"/>
            <a:ext cx="86409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8" name="TextBox 7"/>
          <p:cNvSpPr txBox="1"/>
          <p:nvPr/>
        </p:nvSpPr>
        <p:spPr>
          <a:xfrm>
            <a:off x="395536" y="2153488"/>
            <a:ext cx="3024336" cy="830997"/>
          </a:xfrm>
          <a:prstGeom prst="rect">
            <a:avLst/>
          </a:prstGeom>
          <a:noFill/>
        </p:spPr>
        <p:txBody>
          <a:bodyPr wrap="square" rtlCol="0">
            <a:spAutoFit/>
          </a:bodyPr>
          <a:lstStyle/>
          <a:p>
            <a:r>
              <a:rPr lang="en-CA" sz="2400" dirty="0" smtClean="0"/>
              <a:t>Uses the sensor’s data to maximize contrast.</a:t>
            </a:r>
            <a:endParaRPr lang="en-CA" sz="2400" dirty="0"/>
          </a:p>
        </p:txBody>
      </p:sp>
      <p:sp>
        <p:nvSpPr>
          <p:cNvPr id="9" name="TextBox 8"/>
          <p:cNvSpPr txBox="1"/>
          <p:nvPr/>
        </p:nvSpPr>
        <p:spPr>
          <a:xfrm>
            <a:off x="78512" y="2972544"/>
            <a:ext cx="3456384" cy="954107"/>
          </a:xfrm>
          <a:prstGeom prst="rect">
            <a:avLst/>
          </a:prstGeom>
          <a:noFill/>
        </p:spPr>
        <p:txBody>
          <a:bodyPr wrap="square" rtlCol="0">
            <a:spAutoFit/>
          </a:bodyPr>
          <a:lstStyle/>
          <a:p>
            <a:pPr algn="ctr"/>
            <a:r>
              <a:rPr lang="en-CA" sz="2800" dirty="0" smtClean="0"/>
              <a:t>Is the image in focus Now?</a:t>
            </a:r>
            <a:endParaRPr lang="en-CA" sz="2800" dirty="0"/>
          </a:p>
        </p:txBody>
      </p:sp>
      <p:sp>
        <p:nvSpPr>
          <p:cNvPr id="10" name="TextBox 9"/>
          <p:cNvSpPr txBox="1"/>
          <p:nvPr/>
        </p:nvSpPr>
        <p:spPr>
          <a:xfrm>
            <a:off x="294536" y="3922603"/>
            <a:ext cx="3024336" cy="1569660"/>
          </a:xfrm>
          <a:prstGeom prst="rect">
            <a:avLst/>
          </a:prstGeom>
          <a:noFill/>
        </p:spPr>
        <p:txBody>
          <a:bodyPr wrap="square" rtlCol="0">
            <a:spAutoFit/>
          </a:bodyPr>
          <a:lstStyle/>
          <a:p>
            <a:r>
              <a:rPr lang="en-CA" sz="2400" dirty="0" smtClean="0"/>
              <a:t>I don’t know but you went the right way.  </a:t>
            </a:r>
          </a:p>
          <a:p>
            <a:r>
              <a:rPr lang="en-CA" sz="2400" dirty="0" smtClean="0"/>
              <a:t>Try a little more the same way</a:t>
            </a:r>
            <a:r>
              <a:rPr lang="en-CA" dirty="0" smtClean="0"/>
              <a:t>.</a:t>
            </a:r>
            <a:endParaRPr lang="en-CA" dirty="0"/>
          </a:p>
        </p:txBody>
      </p:sp>
    </p:spTree>
    <p:extLst>
      <p:ext uri="{BB962C8B-B14F-4D97-AF65-F5344CB8AC3E}">
        <p14:creationId xmlns:p14="http://schemas.microsoft.com/office/powerpoint/2010/main" val="1885979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(PD)  (</a:t>
            </a:r>
            <a:r>
              <a:rPr lang="en-CA" sz="2800" u="sng" dirty="0" smtClean="0"/>
              <a:t>digital trial and error)</a:t>
            </a:r>
            <a:endParaRPr lang="en-CA" sz="4000" u="sng" dirty="0" smtClean="0"/>
          </a:p>
        </p:txBody>
      </p:sp>
      <p:sp>
        <p:nvSpPr>
          <p:cNvPr id="8" name="TextBox 7"/>
          <p:cNvSpPr txBox="1"/>
          <p:nvPr/>
        </p:nvSpPr>
        <p:spPr>
          <a:xfrm>
            <a:off x="395536" y="2125061"/>
            <a:ext cx="3024336" cy="830997"/>
          </a:xfrm>
          <a:prstGeom prst="rect">
            <a:avLst/>
          </a:prstGeom>
          <a:noFill/>
        </p:spPr>
        <p:txBody>
          <a:bodyPr wrap="square" rtlCol="0">
            <a:spAutoFit/>
          </a:bodyPr>
          <a:lstStyle/>
          <a:p>
            <a:r>
              <a:rPr lang="en-CA" sz="2400" dirty="0" smtClean="0"/>
              <a:t>Uses the sensor’s data to maximize contrast.</a:t>
            </a:r>
            <a:endParaRPr lang="en-CA" sz="2400" dirty="0"/>
          </a:p>
        </p:txBody>
      </p:sp>
      <p:sp>
        <p:nvSpPr>
          <p:cNvPr id="9" name="TextBox 8"/>
          <p:cNvSpPr txBox="1"/>
          <p:nvPr/>
        </p:nvSpPr>
        <p:spPr>
          <a:xfrm>
            <a:off x="97944" y="2959356"/>
            <a:ext cx="3456384" cy="954107"/>
          </a:xfrm>
          <a:prstGeom prst="rect">
            <a:avLst/>
          </a:prstGeom>
          <a:noFill/>
        </p:spPr>
        <p:txBody>
          <a:bodyPr wrap="square" rtlCol="0">
            <a:spAutoFit/>
          </a:bodyPr>
          <a:lstStyle/>
          <a:p>
            <a:pPr algn="ctr"/>
            <a:r>
              <a:rPr lang="en-CA" sz="2800" dirty="0" smtClean="0"/>
              <a:t>Is the image in focus Now?</a:t>
            </a:r>
            <a:endParaRPr lang="en-CA" sz="2800" dirty="0"/>
          </a:p>
        </p:txBody>
      </p:sp>
      <p:sp>
        <p:nvSpPr>
          <p:cNvPr id="10" name="TextBox 9"/>
          <p:cNvSpPr txBox="1"/>
          <p:nvPr/>
        </p:nvSpPr>
        <p:spPr>
          <a:xfrm>
            <a:off x="313968" y="3849556"/>
            <a:ext cx="3024336" cy="1569660"/>
          </a:xfrm>
          <a:prstGeom prst="rect">
            <a:avLst/>
          </a:prstGeom>
          <a:noFill/>
        </p:spPr>
        <p:txBody>
          <a:bodyPr wrap="square" rtlCol="0">
            <a:spAutoFit/>
          </a:bodyPr>
          <a:lstStyle/>
          <a:p>
            <a:r>
              <a:rPr lang="en-CA" sz="2400" dirty="0" smtClean="0"/>
              <a:t>I don’t know but you went the right way.  </a:t>
            </a:r>
          </a:p>
          <a:p>
            <a:r>
              <a:rPr lang="en-CA" sz="2400" dirty="0" smtClean="0"/>
              <a:t>Try a little more the same way</a:t>
            </a:r>
            <a:r>
              <a:rPr lang="en-CA" dirty="0" smtClean="0"/>
              <a:t>.</a:t>
            </a:r>
            <a:endParaRPr lang="en-CA"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571" y="2144472"/>
            <a:ext cx="5626841" cy="3516776"/>
          </a:xfrm>
          <a:prstGeom prst="rect">
            <a:avLst/>
          </a:prstGeom>
        </p:spPr>
      </p:pic>
      <p:sp>
        <p:nvSpPr>
          <p:cNvPr id="12" name="Oval 11"/>
          <p:cNvSpPr/>
          <p:nvPr/>
        </p:nvSpPr>
        <p:spPr>
          <a:xfrm>
            <a:off x="7682893" y="3468573"/>
            <a:ext cx="988248" cy="1410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18278195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(PD)  (</a:t>
            </a:r>
            <a:r>
              <a:rPr lang="en-CA" sz="2800" u="sng" dirty="0" smtClean="0"/>
              <a:t>digital trial and error)</a:t>
            </a:r>
            <a:endParaRPr lang="en-CA" sz="4000" u="sng" dirty="0" smtClean="0"/>
          </a:p>
        </p:txBody>
      </p:sp>
      <p:sp>
        <p:nvSpPr>
          <p:cNvPr id="8" name="TextBox 7"/>
          <p:cNvSpPr txBox="1"/>
          <p:nvPr/>
        </p:nvSpPr>
        <p:spPr>
          <a:xfrm>
            <a:off x="373480" y="2105016"/>
            <a:ext cx="3024336" cy="830997"/>
          </a:xfrm>
          <a:prstGeom prst="rect">
            <a:avLst/>
          </a:prstGeom>
          <a:noFill/>
        </p:spPr>
        <p:txBody>
          <a:bodyPr wrap="square" rtlCol="0">
            <a:spAutoFit/>
          </a:bodyPr>
          <a:lstStyle/>
          <a:p>
            <a:r>
              <a:rPr lang="en-CA" sz="2400" dirty="0" smtClean="0"/>
              <a:t>Uses the sensor’s data to maximize contrast.</a:t>
            </a:r>
            <a:endParaRPr lang="en-CA" sz="2400" dirty="0"/>
          </a:p>
        </p:txBody>
      </p:sp>
      <p:sp>
        <p:nvSpPr>
          <p:cNvPr id="9" name="TextBox 8"/>
          <p:cNvSpPr txBox="1"/>
          <p:nvPr/>
        </p:nvSpPr>
        <p:spPr>
          <a:xfrm>
            <a:off x="131168" y="2985032"/>
            <a:ext cx="3456384" cy="954107"/>
          </a:xfrm>
          <a:prstGeom prst="rect">
            <a:avLst/>
          </a:prstGeom>
          <a:noFill/>
        </p:spPr>
        <p:txBody>
          <a:bodyPr wrap="square" rtlCol="0">
            <a:spAutoFit/>
          </a:bodyPr>
          <a:lstStyle/>
          <a:p>
            <a:pPr algn="ctr"/>
            <a:r>
              <a:rPr lang="en-CA" sz="2800" dirty="0" smtClean="0"/>
              <a:t>Is the image in focus Now?</a:t>
            </a:r>
            <a:endParaRPr lang="en-CA" sz="2800" dirty="0"/>
          </a:p>
        </p:txBody>
      </p:sp>
      <p:sp>
        <p:nvSpPr>
          <p:cNvPr id="10" name="TextBox 9"/>
          <p:cNvSpPr txBox="1"/>
          <p:nvPr/>
        </p:nvSpPr>
        <p:spPr>
          <a:xfrm>
            <a:off x="347192" y="4020728"/>
            <a:ext cx="3024336" cy="892552"/>
          </a:xfrm>
          <a:prstGeom prst="rect">
            <a:avLst/>
          </a:prstGeom>
          <a:noFill/>
        </p:spPr>
        <p:txBody>
          <a:bodyPr wrap="square" rtlCol="0">
            <a:spAutoFit/>
          </a:bodyPr>
          <a:lstStyle/>
          <a:p>
            <a:r>
              <a:rPr lang="en-CA" sz="2800" dirty="0" smtClean="0"/>
              <a:t>No!  </a:t>
            </a:r>
            <a:r>
              <a:rPr lang="en-CA" sz="2400" dirty="0" smtClean="0"/>
              <a:t>You have gone too far!  Move back</a:t>
            </a:r>
            <a:r>
              <a:rPr lang="en-CA" dirty="0" smtClean="0"/>
              <a:t>.</a:t>
            </a:r>
            <a:endParaRPr lang="en-CA" dirty="0"/>
          </a:p>
        </p:txBody>
      </p:sp>
      <p:sp>
        <p:nvSpPr>
          <p:cNvPr id="5" name="TextBox 4"/>
          <p:cNvSpPr txBox="1"/>
          <p:nvPr/>
        </p:nvSpPr>
        <p:spPr>
          <a:xfrm>
            <a:off x="4211960" y="3230727"/>
            <a:ext cx="4392488" cy="1938992"/>
          </a:xfrm>
          <a:prstGeom prst="rect">
            <a:avLst/>
          </a:prstGeom>
          <a:noFill/>
        </p:spPr>
        <p:txBody>
          <a:bodyPr wrap="square" rtlCol="0">
            <a:spAutoFit/>
          </a:bodyPr>
          <a:lstStyle/>
          <a:p>
            <a:r>
              <a:rPr lang="en-CA" sz="4000" dirty="0" smtClean="0">
                <a:solidFill>
                  <a:srgbClr val="FF0000"/>
                </a:solidFill>
              </a:rPr>
              <a:t>BOX HERE WITH OUT OF FOCUS OTHER WAY</a:t>
            </a:r>
            <a:endParaRPr lang="en-CA" sz="4000" dirty="0">
              <a:solidFill>
                <a:srgbClr val="FF0000"/>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816" y="2105016"/>
            <a:ext cx="5644906" cy="3537183"/>
          </a:xfrm>
          <a:prstGeom prst="rect">
            <a:avLst/>
          </a:prstGeom>
        </p:spPr>
      </p:pic>
      <p:sp>
        <p:nvSpPr>
          <p:cNvPr id="14" name="Oval 13"/>
          <p:cNvSpPr/>
          <p:nvPr/>
        </p:nvSpPr>
        <p:spPr>
          <a:xfrm>
            <a:off x="7792901" y="4069882"/>
            <a:ext cx="86409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2601733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(PD)  (</a:t>
            </a:r>
            <a:r>
              <a:rPr lang="en-CA" sz="2800" u="sng" dirty="0" smtClean="0"/>
              <a:t>digital trial and error)</a:t>
            </a:r>
            <a:endParaRPr lang="en-CA" sz="4000" u="sng" dirty="0" smtClean="0"/>
          </a:p>
        </p:txBody>
      </p:sp>
      <p:sp>
        <p:nvSpPr>
          <p:cNvPr id="8" name="TextBox 7"/>
          <p:cNvSpPr txBox="1"/>
          <p:nvPr/>
        </p:nvSpPr>
        <p:spPr>
          <a:xfrm>
            <a:off x="397104" y="2144472"/>
            <a:ext cx="3024336" cy="830997"/>
          </a:xfrm>
          <a:prstGeom prst="rect">
            <a:avLst/>
          </a:prstGeom>
          <a:noFill/>
        </p:spPr>
        <p:txBody>
          <a:bodyPr wrap="square" rtlCol="0">
            <a:spAutoFit/>
          </a:bodyPr>
          <a:lstStyle/>
          <a:p>
            <a:r>
              <a:rPr lang="en-CA" sz="2400" dirty="0" smtClean="0"/>
              <a:t>Uses the sensor’s data to maximize contrast.</a:t>
            </a:r>
            <a:endParaRPr lang="en-CA" sz="2400" dirty="0"/>
          </a:p>
        </p:txBody>
      </p:sp>
      <p:sp>
        <p:nvSpPr>
          <p:cNvPr id="9" name="TextBox 8"/>
          <p:cNvSpPr txBox="1"/>
          <p:nvPr/>
        </p:nvSpPr>
        <p:spPr>
          <a:xfrm>
            <a:off x="107504" y="3009247"/>
            <a:ext cx="3456384" cy="954107"/>
          </a:xfrm>
          <a:prstGeom prst="rect">
            <a:avLst/>
          </a:prstGeom>
          <a:noFill/>
        </p:spPr>
        <p:txBody>
          <a:bodyPr wrap="square" rtlCol="0">
            <a:spAutoFit/>
          </a:bodyPr>
          <a:lstStyle/>
          <a:p>
            <a:pPr algn="ctr"/>
            <a:r>
              <a:rPr lang="en-CA" sz="2800" dirty="0" smtClean="0"/>
              <a:t>Is the image in focus Now?</a:t>
            </a:r>
            <a:endParaRPr lang="en-CA" sz="2800" dirty="0"/>
          </a:p>
        </p:txBody>
      </p:sp>
      <p:sp>
        <p:nvSpPr>
          <p:cNvPr id="10" name="TextBox 9"/>
          <p:cNvSpPr txBox="1"/>
          <p:nvPr/>
        </p:nvSpPr>
        <p:spPr>
          <a:xfrm>
            <a:off x="323528" y="3956863"/>
            <a:ext cx="3024336" cy="1815882"/>
          </a:xfrm>
          <a:prstGeom prst="rect">
            <a:avLst/>
          </a:prstGeom>
          <a:noFill/>
        </p:spPr>
        <p:txBody>
          <a:bodyPr wrap="square" rtlCol="0">
            <a:spAutoFit/>
          </a:bodyPr>
          <a:lstStyle/>
          <a:p>
            <a:r>
              <a:rPr lang="en-CA" sz="2800" dirty="0" smtClean="0"/>
              <a:t>Hmm.  That is the highest contrast I have seen.  You are in focus!</a:t>
            </a:r>
            <a:endParaRPr lang="en-CA" sz="2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827" y="2144472"/>
            <a:ext cx="5626841" cy="3516776"/>
          </a:xfrm>
          <a:prstGeom prst="rect">
            <a:avLst/>
          </a:prstGeom>
        </p:spPr>
      </p:pic>
      <p:sp>
        <p:nvSpPr>
          <p:cNvPr id="12" name="Oval 11"/>
          <p:cNvSpPr/>
          <p:nvPr/>
        </p:nvSpPr>
        <p:spPr>
          <a:xfrm>
            <a:off x="7701488" y="3645024"/>
            <a:ext cx="988248" cy="1410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TextBox 4"/>
          <p:cNvSpPr txBox="1"/>
          <p:nvPr/>
        </p:nvSpPr>
        <p:spPr>
          <a:xfrm>
            <a:off x="674047" y="5949280"/>
            <a:ext cx="7776864" cy="646331"/>
          </a:xfrm>
          <a:prstGeom prst="rect">
            <a:avLst/>
          </a:prstGeom>
          <a:noFill/>
        </p:spPr>
        <p:txBody>
          <a:bodyPr wrap="square" rtlCol="0">
            <a:spAutoFit/>
          </a:bodyPr>
          <a:lstStyle/>
          <a:p>
            <a:pPr algn="ctr"/>
            <a:r>
              <a:rPr lang="en-CA" sz="3600" dirty="0" smtClean="0"/>
              <a:t>Contrast Detection autofocus is slow.</a:t>
            </a:r>
            <a:endParaRPr lang="en-CA"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04" y="5956289"/>
            <a:ext cx="654727" cy="63932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228" y="5956289"/>
            <a:ext cx="654727" cy="639322"/>
          </a:xfrm>
          <a:prstGeom prst="rect">
            <a:avLst/>
          </a:prstGeom>
        </p:spPr>
      </p:pic>
    </p:spTree>
    <p:extLst>
      <p:ext uri="{BB962C8B-B14F-4D97-AF65-F5344CB8AC3E}">
        <p14:creationId xmlns:p14="http://schemas.microsoft.com/office/powerpoint/2010/main" val="2406372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solidFill>
                  <a:prstClr val="white"/>
                </a:solidFill>
              </a:rPr>
              <a:t>How does autofocus work?</a:t>
            </a:r>
            <a:endParaRPr lang="en-CA" sz="4400" dirty="0">
              <a:solidFill>
                <a:prstClr val="white"/>
              </a:solidFill>
            </a:endParaRPr>
          </a:p>
        </p:txBody>
      </p:sp>
      <p:sp>
        <p:nvSpPr>
          <p:cNvPr id="4" name="TextBox 3"/>
          <p:cNvSpPr txBox="1"/>
          <p:nvPr/>
        </p:nvSpPr>
        <p:spPr>
          <a:xfrm>
            <a:off x="179512" y="1340768"/>
            <a:ext cx="8784976" cy="5201424"/>
          </a:xfrm>
          <a:prstGeom prst="rect">
            <a:avLst/>
          </a:prstGeom>
          <a:noFill/>
        </p:spPr>
        <p:txBody>
          <a:bodyPr wrap="square" rtlCol="0">
            <a:spAutoFit/>
          </a:bodyPr>
          <a:lstStyle/>
          <a:p>
            <a:r>
              <a:rPr lang="en-CA" sz="4000" dirty="0" smtClean="0">
                <a:solidFill>
                  <a:prstClr val="white"/>
                </a:solidFill>
              </a:rPr>
              <a:t>Two technologies</a:t>
            </a:r>
          </a:p>
          <a:p>
            <a:pPr marL="800100" lvl="1" indent="-342900">
              <a:buFont typeface="+mj-lt"/>
              <a:buAutoNum type="arabicPeriod"/>
            </a:pPr>
            <a:r>
              <a:rPr lang="en-CA" sz="3600" dirty="0" smtClean="0">
                <a:solidFill>
                  <a:prstClr val="white"/>
                </a:solidFill>
              </a:rPr>
              <a:t> Phase Detection (PD)</a:t>
            </a:r>
          </a:p>
          <a:p>
            <a:pPr marL="1257300" lvl="2" indent="-342900">
              <a:buFont typeface="+mj-lt"/>
              <a:buAutoNum type="arabicPeriod"/>
            </a:pPr>
            <a:r>
              <a:rPr lang="en-CA" sz="3600" dirty="0" smtClean="0">
                <a:solidFill>
                  <a:prstClr val="white"/>
                </a:solidFill>
              </a:rPr>
              <a:t> </a:t>
            </a:r>
            <a:r>
              <a:rPr lang="en-CA" sz="2400" dirty="0" smtClean="0">
                <a:solidFill>
                  <a:prstClr val="white"/>
                </a:solidFill>
              </a:rPr>
              <a:t>Fast (sports, moving children, pets)</a:t>
            </a:r>
          </a:p>
          <a:p>
            <a:pPr marL="1257300" lvl="2" indent="-342900">
              <a:buFont typeface="+mj-lt"/>
              <a:buAutoNum type="arabicPeriod"/>
            </a:pPr>
            <a:r>
              <a:rPr lang="en-CA" sz="2400" dirty="0">
                <a:solidFill>
                  <a:prstClr val="white"/>
                </a:solidFill>
              </a:rPr>
              <a:t> </a:t>
            </a:r>
            <a:r>
              <a:rPr lang="en-CA" sz="2400" dirty="0" smtClean="0">
                <a:solidFill>
                  <a:prstClr val="white"/>
                </a:solidFill>
              </a:rPr>
              <a:t>Complex (expensive)</a:t>
            </a:r>
          </a:p>
          <a:p>
            <a:pPr marL="1257300" lvl="2" indent="-342900">
              <a:buFont typeface="+mj-lt"/>
              <a:buAutoNum type="arabicPeriod"/>
            </a:pPr>
            <a:r>
              <a:rPr lang="en-CA" sz="2400" dirty="0" smtClean="0">
                <a:solidFill>
                  <a:prstClr val="white"/>
                </a:solidFill>
              </a:rPr>
              <a:t> Calibrate for accuracy, focus is independent of the image</a:t>
            </a:r>
          </a:p>
          <a:p>
            <a:pPr marL="800100" lvl="1" indent="-342900">
              <a:buFont typeface="+mj-lt"/>
              <a:buAutoNum type="arabicPeriod"/>
            </a:pPr>
            <a:r>
              <a:rPr lang="en-CA" sz="3600" dirty="0" smtClean="0">
                <a:solidFill>
                  <a:prstClr val="white"/>
                </a:solidFill>
              </a:rPr>
              <a:t> Contrast Detection (CD)</a:t>
            </a:r>
          </a:p>
          <a:p>
            <a:pPr marL="1257300" lvl="2" indent="-342900">
              <a:buFont typeface="+mj-lt"/>
              <a:buAutoNum type="arabicPeriod"/>
            </a:pPr>
            <a:r>
              <a:rPr lang="en-CA" sz="2800" dirty="0">
                <a:solidFill>
                  <a:prstClr val="white"/>
                </a:solidFill>
              </a:rPr>
              <a:t> </a:t>
            </a:r>
            <a:r>
              <a:rPr lang="en-CA" sz="2400" dirty="0" smtClean="0">
                <a:solidFill>
                  <a:prstClr val="white"/>
                </a:solidFill>
              </a:rPr>
              <a:t>Slow (delays the shutter)</a:t>
            </a:r>
          </a:p>
          <a:p>
            <a:pPr marL="1257300" lvl="2" indent="-342900">
              <a:buFont typeface="+mj-lt"/>
              <a:buAutoNum type="arabicPeriod"/>
            </a:pPr>
            <a:r>
              <a:rPr lang="en-CA" sz="2400" dirty="0">
                <a:solidFill>
                  <a:prstClr val="white"/>
                </a:solidFill>
              </a:rPr>
              <a:t> </a:t>
            </a:r>
            <a:r>
              <a:rPr lang="en-CA" sz="2400" dirty="0" smtClean="0">
                <a:solidFill>
                  <a:prstClr val="white"/>
                </a:solidFill>
              </a:rPr>
              <a:t>Simple (inexpensive) point and shoot and most </a:t>
            </a:r>
            <a:r>
              <a:rPr lang="en-CA" sz="2400" dirty="0" err="1" smtClean="0">
                <a:solidFill>
                  <a:prstClr val="white"/>
                </a:solidFill>
              </a:rPr>
              <a:t>mirrorless</a:t>
            </a:r>
            <a:r>
              <a:rPr lang="en-CA" sz="2400" dirty="0" smtClean="0">
                <a:solidFill>
                  <a:prstClr val="white"/>
                </a:solidFill>
              </a:rPr>
              <a:t> cameras</a:t>
            </a:r>
          </a:p>
          <a:p>
            <a:pPr marL="1257300" lvl="2" indent="-342900">
              <a:buFont typeface="+mj-lt"/>
              <a:buAutoNum type="arabicPeriod"/>
            </a:pPr>
            <a:r>
              <a:rPr lang="en-CA" sz="2400" dirty="0">
                <a:solidFill>
                  <a:prstClr val="white"/>
                </a:solidFill>
              </a:rPr>
              <a:t> </a:t>
            </a:r>
            <a:r>
              <a:rPr lang="en-CA" sz="2400" dirty="0" smtClean="0">
                <a:solidFill>
                  <a:prstClr val="white"/>
                </a:solidFill>
              </a:rPr>
              <a:t>Accurate  (uses the final image data) </a:t>
            </a:r>
          </a:p>
          <a:p>
            <a:pPr marL="800100" lvl="1" indent="-342900">
              <a:buFont typeface="+mj-lt"/>
              <a:buAutoNum type="arabicPeriod"/>
            </a:pPr>
            <a:r>
              <a:rPr lang="en-CA" sz="3600" dirty="0" smtClean="0">
                <a:solidFill>
                  <a:prstClr val="white"/>
                </a:solidFill>
              </a:rPr>
              <a:t> Hybrid:  </a:t>
            </a:r>
            <a:r>
              <a:rPr lang="en-CA" sz="2400" dirty="0" smtClean="0">
                <a:solidFill>
                  <a:prstClr val="white"/>
                </a:solidFill>
              </a:rPr>
              <a:t>achieve best of both technologies </a:t>
            </a:r>
            <a:r>
              <a:rPr lang="en-CA" sz="2000" dirty="0" smtClean="0">
                <a:solidFill>
                  <a:prstClr val="white"/>
                </a:solidFill>
              </a:rPr>
              <a:t>(Sony A6000)</a:t>
            </a:r>
            <a:endParaRPr lang="en-CA" sz="2000" dirty="0">
              <a:solidFill>
                <a:prstClr val="white"/>
              </a:solidFill>
            </a:endParaRPr>
          </a:p>
        </p:txBody>
      </p:sp>
    </p:spTree>
    <p:extLst>
      <p:ext uri="{BB962C8B-B14F-4D97-AF65-F5344CB8AC3E}">
        <p14:creationId xmlns:p14="http://schemas.microsoft.com/office/powerpoint/2010/main" val="33049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76553"/>
            <a:ext cx="8496944" cy="769441"/>
          </a:xfrm>
          <a:prstGeom prst="rect">
            <a:avLst/>
          </a:prstGeom>
          <a:noFill/>
        </p:spPr>
        <p:txBody>
          <a:bodyPr wrap="square" rtlCol="0">
            <a:spAutoFit/>
          </a:bodyPr>
          <a:lstStyle/>
          <a:p>
            <a:r>
              <a:rPr lang="en-CA" sz="4400" dirty="0">
                <a:solidFill>
                  <a:prstClr val="white"/>
                </a:solidFill>
              </a:rPr>
              <a:t>A</a:t>
            </a:r>
            <a:r>
              <a:rPr lang="en-CA" sz="4400" dirty="0" smtClean="0">
                <a:solidFill>
                  <a:prstClr val="white"/>
                </a:solidFill>
              </a:rPr>
              <a:t>uto Focus Problems</a:t>
            </a:r>
            <a:endParaRPr lang="en-CA" sz="4400" dirty="0">
              <a:solidFill>
                <a:prstClr val="white"/>
              </a:solidFill>
            </a:endParaRPr>
          </a:p>
        </p:txBody>
      </p:sp>
      <p:sp>
        <p:nvSpPr>
          <p:cNvPr id="4" name="TextBox 3"/>
          <p:cNvSpPr txBox="1"/>
          <p:nvPr/>
        </p:nvSpPr>
        <p:spPr>
          <a:xfrm>
            <a:off x="179512" y="1340768"/>
            <a:ext cx="8352928" cy="4893647"/>
          </a:xfrm>
          <a:prstGeom prst="rect">
            <a:avLst/>
          </a:prstGeom>
          <a:noFill/>
        </p:spPr>
        <p:txBody>
          <a:bodyPr wrap="square" rtlCol="0">
            <a:spAutoFit/>
          </a:bodyPr>
          <a:lstStyle/>
          <a:p>
            <a:pPr marL="342900" indent="-342900">
              <a:buFont typeface="+mj-lt"/>
              <a:buAutoNum type="arabicPeriod"/>
            </a:pPr>
            <a:r>
              <a:rPr lang="en-CA" sz="2400" dirty="0" smtClean="0"/>
              <a:t>Low Contrast</a:t>
            </a:r>
          </a:p>
          <a:p>
            <a:pPr marL="800100" lvl="1" indent="-342900">
              <a:buFont typeface="+mj-lt"/>
              <a:buAutoNum type="arabicPeriod"/>
            </a:pPr>
            <a:r>
              <a:rPr lang="en-CA" sz="2400" dirty="0" smtClean="0"/>
              <a:t>Select portions of the scene with high contrast, press shutter ½, recompose*.</a:t>
            </a:r>
          </a:p>
          <a:p>
            <a:pPr marL="342900" indent="-342900">
              <a:buFont typeface="+mj-lt"/>
              <a:buAutoNum type="arabicPeriod"/>
            </a:pPr>
            <a:r>
              <a:rPr lang="en-CA" sz="2400" dirty="0" smtClean="0"/>
              <a:t>Low Light</a:t>
            </a:r>
          </a:p>
          <a:p>
            <a:pPr marL="800100" lvl="1" indent="-342900">
              <a:buFont typeface="+mj-lt"/>
              <a:buAutoNum type="arabicPeriod"/>
            </a:pPr>
            <a:r>
              <a:rPr lang="en-CA" sz="2400" dirty="0" smtClean="0"/>
              <a:t>Select high contrast areas, shutter ½, recompose*.</a:t>
            </a:r>
          </a:p>
          <a:p>
            <a:pPr marL="800100" lvl="1" indent="-342900">
              <a:buFont typeface="+mj-lt"/>
              <a:buAutoNum type="arabicPeriod"/>
            </a:pPr>
            <a:r>
              <a:rPr lang="en-CA" sz="2400" dirty="0" smtClean="0"/>
              <a:t>Auto focus assist beam</a:t>
            </a:r>
          </a:p>
          <a:p>
            <a:pPr marL="800100" lvl="1" indent="-342900">
              <a:buFont typeface="+mj-lt"/>
              <a:buAutoNum type="arabicPeriod"/>
            </a:pPr>
            <a:r>
              <a:rPr lang="en-CA" sz="2400" dirty="0" smtClean="0"/>
              <a:t>Auto focus flash with autofocus assist beam</a:t>
            </a:r>
          </a:p>
          <a:p>
            <a:pPr marL="342900" indent="-342900">
              <a:buFont typeface="+mj-lt"/>
              <a:buAutoNum type="arabicPeriod"/>
            </a:pPr>
            <a:r>
              <a:rPr lang="en-CA" sz="2400" dirty="0" smtClean="0"/>
              <a:t>Subject Motion</a:t>
            </a:r>
          </a:p>
          <a:p>
            <a:pPr marL="800100" lvl="1" indent="-342900">
              <a:buFont typeface="+mj-lt"/>
              <a:buAutoNum type="arabicPeriod"/>
            </a:pPr>
            <a:r>
              <a:rPr lang="en-CA" sz="2400" dirty="0" smtClean="0"/>
              <a:t>Choose a portion of the scene not moving, shutter ½, recompose*.</a:t>
            </a:r>
          </a:p>
          <a:p>
            <a:pPr marL="800100" lvl="1" indent="-342900">
              <a:buFont typeface="+mj-lt"/>
              <a:buAutoNum type="arabicPeriod"/>
            </a:pPr>
            <a:r>
              <a:rPr lang="en-CA" sz="2400" dirty="0" smtClean="0"/>
              <a:t>Select a dynamic focusing mode</a:t>
            </a:r>
          </a:p>
          <a:p>
            <a:pPr marL="1257300" lvl="2" indent="-342900">
              <a:buFont typeface="+mj-lt"/>
              <a:buAutoNum type="arabicPeriod"/>
            </a:pPr>
            <a:r>
              <a:rPr lang="en-CA" sz="2400" dirty="0" smtClean="0"/>
              <a:t>Canon (AI-servo)</a:t>
            </a:r>
          </a:p>
          <a:p>
            <a:pPr marL="1257300" lvl="2" indent="-342900">
              <a:buFont typeface="+mj-lt"/>
              <a:buAutoNum type="arabicPeriod"/>
            </a:pPr>
            <a:r>
              <a:rPr lang="en-CA" sz="2400" dirty="0" smtClean="0"/>
              <a:t>Nikon (Continuous  [AF-C])</a:t>
            </a:r>
          </a:p>
        </p:txBody>
      </p:sp>
      <p:sp>
        <p:nvSpPr>
          <p:cNvPr id="5" name="TextBox 4"/>
          <p:cNvSpPr txBox="1"/>
          <p:nvPr/>
        </p:nvSpPr>
        <p:spPr>
          <a:xfrm>
            <a:off x="107504" y="6234415"/>
            <a:ext cx="8928992" cy="400110"/>
          </a:xfrm>
          <a:prstGeom prst="rect">
            <a:avLst/>
          </a:prstGeom>
          <a:noFill/>
          <a:ln>
            <a:solidFill>
              <a:srgbClr val="00B0F0"/>
            </a:solidFill>
          </a:ln>
        </p:spPr>
        <p:txBody>
          <a:bodyPr wrap="square" rtlCol="0">
            <a:spAutoFit/>
          </a:bodyPr>
          <a:lstStyle/>
          <a:p>
            <a:r>
              <a:rPr lang="en-CA" sz="2000" dirty="0" smtClean="0"/>
              <a:t>*It is always best to focus with a focus point on the subject vs focus then recompose.</a:t>
            </a:r>
            <a:endParaRPr lang="en-CA" sz="2000" dirty="0"/>
          </a:p>
        </p:txBody>
      </p:sp>
    </p:spTree>
    <p:extLst>
      <p:ext uri="{BB962C8B-B14F-4D97-AF65-F5344CB8AC3E}">
        <p14:creationId xmlns:p14="http://schemas.microsoft.com/office/powerpoint/2010/main" val="24073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76553"/>
            <a:ext cx="8496944" cy="769441"/>
          </a:xfrm>
          <a:prstGeom prst="rect">
            <a:avLst/>
          </a:prstGeom>
          <a:noFill/>
        </p:spPr>
        <p:txBody>
          <a:bodyPr wrap="square" rtlCol="0">
            <a:spAutoFit/>
          </a:bodyPr>
          <a:lstStyle/>
          <a:p>
            <a:r>
              <a:rPr lang="en-CA" sz="4400" dirty="0" smtClean="0">
                <a:solidFill>
                  <a:prstClr val="white"/>
                </a:solidFill>
              </a:rPr>
              <a:t>Selecting Auto Focus Points</a:t>
            </a:r>
            <a:endParaRPr lang="en-CA" sz="4400" dirty="0">
              <a:solidFill>
                <a:prstClr val="white"/>
              </a:solidFill>
            </a:endParaRPr>
          </a:p>
        </p:txBody>
      </p:sp>
      <p:sp>
        <p:nvSpPr>
          <p:cNvPr id="5" name="TextBox 4"/>
          <p:cNvSpPr txBox="1"/>
          <p:nvPr/>
        </p:nvSpPr>
        <p:spPr>
          <a:xfrm>
            <a:off x="323528" y="1556792"/>
            <a:ext cx="4968552" cy="523220"/>
          </a:xfrm>
          <a:prstGeom prst="rect">
            <a:avLst/>
          </a:prstGeom>
          <a:solidFill>
            <a:schemeClr val="tx1"/>
          </a:solidFill>
        </p:spPr>
        <p:txBody>
          <a:bodyPr wrap="square" rtlCol="0">
            <a:spAutoFit/>
          </a:bodyPr>
          <a:lstStyle/>
          <a:p>
            <a:r>
              <a:rPr lang="en-CA" sz="2800" dirty="0" smtClean="0">
                <a:hlinkClick r:id="rId2"/>
              </a:rPr>
              <a:t>Selecting Autofocus points video</a:t>
            </a:r>
            <a:endParaRPr lang="en-CA" sz="2800" dirty="0"/>
          </a:p>
        </p:txBody>
      </p:sp>
      <p:sp>
        <p:nvSpPr>
          <p:cNvPr id="6" name="TextBox 5"/>
          <p:cNvSpPr txBox="1"/>
          <p:nvPr/>
        </p:nvSpPr>
        <p:spPr>
          <a:xfrm>
            <a:off x="329640" y="3645024"/>
            <a:ext cx="8496944" cy="1446550"/>
          </a:xfrm>
          <a:prstGeom prst="rect">
            <a:avLst/>
          </a:prstGeom>
          <a:noFill/>
        </p:spPr>
        <p:txBody>
          <a:bodyPr wrap="square" rtlCol="0">
            <a:spAutoFit/>
          </a:bodyPr>
          <a:lstStyle/>
          <a:p>
            <a:r>
              <a:rPr lang="en-CA" sz="4400" dirty="0" smtClean="0"/>
              <a:t>Select the individual autofocus points in your camera</a:t>
            </a:r>
            <a:endParaRPr lang="en-CA" sz="4400" dirty="0"/>
          </a:p>
        </p:txBody>
      </p:sp>
      <p:sp>
        <p:nvSpPr>
          <p:cNvPr id="7" name="TextBox 6"/>
          <p:cNvSpPr txBox="1"/>
          <p:nvPr/>
        </p:nvSpPr>
        <p:spPr>
          <a:xfrm>
            <a:off x="323528" y="2780928"/>
            <a:ext cx="4536504" cy="923330"/>
          </a:xfrm>
          <a:prstGeom prst="rect">
            <a:avLst/>
          </a:prstGeom>
          <a:noFill/>
        </p:spPr>
        <p:txBody>
          <a:bodyPr wrap="square" rtlCol="0">
            <a:spAutoFit/>
          </a:bodyPr>
          <a:lstStyle/>
          <a:p>
            <a:r>
              <a:rPr lang="en-CA" sz="5400" b="1" u="sng" dirty="0" smtClean="0"/>
              <a:t>Assignment:</a:t>
            </a:r>
            <a:endParaRPr lang="en-CA" sz="5400" b="1" u="sng" dirty="0"/>
          </a:p>
        </p:txBody>
      </p:sp>
      <p:sp>
        <p:nvSpPr>
          <p:cNvPr id="9" name="TextBox 8"/>
          <p:cNvSpPr txBox="1"/>
          <p:nvPr/>
        </p:nvSpPr>
        <p:spPr>
          <a:xfrm>
            <a:off x="539552" y="5301208"/>
            <a:ext cx="8287032" cy="584775"/>
          </a:xfrm>
          <a:prstGeom prst="rect">
            <a:avLst/>
          </a:prstGeom>
          <a:noFill/>
        </p:spPr>
        <p:txBody>
          <a:bodyPr wrap="square" rtlCol="0">
            <a:spAutoFit/>
          </a:bodyPr>
          <a:lstStyle/>
          <a:p>
            <a:r>
              <a:rPr lang="en-CA" sz="3200" dirty="0" smtClean="0"/>
              <a:t>If you have a point and shoot camera see </a:t>
            </a:r>
            <a:r>
              <a:rPr lang="en-CA" sz="3200" dirty="0" err="1" smtClean="0"/>
              <a:t>Beeve</a:t>
            </a:r>
            <a:r>
              <a:rPr lang="en-CA" sz="3200" dirty="0" smtClean="0"/>
              <a:t>.</a:t>
            </a:r>
            <a:endParaRPr lang="en-CA" sz="3200" dirty="0"/>
          </a:p>
        </p:txBody>
      </p:sp>
    </p:spTree>
    <p:extLst>
      <p:ext uri="{BB962C8B-B14F-4D97-AF65-F5344CB8AC3E}">
        <p14:creationId xmlns:p14="http://schemas.microsoft.com/office/powerpoint/2010/main" val="25032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76553"/>
            <a:ext cx="8496944" cy="769441"/>
          </a:xfrm>
          <a:prstGeom prst="rect">
            <a:avLst/>
          </a:prstGeom>
          <a:noFill/>
        </p:spPr>
        <p:txBody>
          <a:bodyPr wrap="square" rtlCol="0">
            <a:spAutoFit/>
          </a:bodyPr>
          <a:lstStyle/>
          <a:p>
            <a:r>
              <a:rPr lang="en-CA" sz="4400" dirty="0" smtClean="0">
                <a:solidFill>
                  <a:prstClr val="white"/>
                </a:solidFill>
              </a:rPr>
              <a:t>Selecting Auto Focus Points</a:t>
            </a:r>
            <a:endParaRPr lang="en-CA" sz="4400" dirty="0">
              <a:solidFill>
                <a:prstClr val="white"/>
              </a:solidFill>
            </a:endParaRPr>
          </a:p>
        </p:txBody>
      </p:sp>
      <p:sp>
        <p:nvSpPr>
          <p:cNvPr id="6" name="TextBox 5"/>
          <p:cNvSpPr txBox="1"/>
          <p:nvPr/>
        </p:nvSpPr>
        <p:spPr>
          <a:xfrm>
            <a:off x="122000" y="1750110"/>
            <a:ext cx="8496944" cy="523220"/>
          </a:xfrm>
          <a:prstGeom prst="rect">
            <a:avLst/>
          </a:prstGeom>
          <a:noFill/>
        </p:spPr>
        <p:txBody>
          <a:bodyPr wrap="square" rtlCol="0">
            <a:spAutoFit/>
          </a:bodyPr>
          <a:lstStyle/>
          <a:p>
            <a:r>
              <a:rPr lang="en-CA" sz="2800" dirty="0" smtClean="0"/>
              <a:t>Select the individual autofocus points in your camera</a:t>
            </a:r>
            <a:endParaRPr lang="en-CA" sz="2800" dirty="0"/>
          </a:p>
        </p:txBody>
      </p:sp>
      <p:sp>
        <p:nvSpPr>
          <p:cNvPr id="7" name="TextBox 6"/>
          <p:cNvSpPr txBox="1"/>
          <p:nvPr/>
        </p:nvSpPr>
        <p:spPr>
          <a:xfrm>
            <a:off x="107504" y="1268760"/>
            <a:ext cx="4536504" cy="584775"/>
          </a:xfrm>
          <a:prstGeom prst="rect">
            <a:avLst/>
          </a:prstGeom>
          <a:noFill/>
        </p:spPr>
        <p:txBody>
          <a:bodyPr wrap="square" rtlCol="0">
            <a:spAutoFit/>
          </a:bodyPr>
          <a:lstStyle/>
          <a:p>
            <a:r>
              <a:rPr lang="en-CA" sz="3200" b="1" u="sng" dirty="0" smtClean="0"/>
              <a:t>Assignment</a:t>
            </a:r>
            <a:r>
              <a:rPr lang="en-CA" sz="2400" b="1" u="sng" dirty="0" smtClean="0"/>
              <a:t>:</a:t>
            </a:r>
            <a:endParaRPr lang="en-CA" sz="2400" b="1" u="sng" dirty="0"/>
          </a:p>
        </p:txBody>
      </p:sp>
      <p:sp>
        <p:nvSpPr>
          <p:cNvPr id="4" name="TextBox 3"/>
          <p:cNvSpPr txBox="1"/>
          <p:nvPr/>
        </p:nvSpPr>
        <p:spPr>
          <a:xfrm>
            <a:off x="251520" y="2512060"/>
            <a:ext cx="3600400" cy="3539430"/>
          </a:xfrm>
          <a:prstGeom prst="rect">
            <a:avLst/>
          </a:prstGeom>
          <a:noFill/>
          <a:ln>
            <a:solidFill>
              <a:schemeClr val="tx1"/>
            </a:solidFill>
          </a:ln>
        </p:spPr>
        <p:txBody>
          <a:bodyPr wrap="square" rtlCol="0">
            <a:spAutoFit/>
          </a:bodyPr>
          <a:lstStyle/>
          <a:p>
            <a:r>
              <a:rPr lang="en-CA" sz="2800" dirty="0" smtClean="0"/>
              <a:t>Canon:</a:t>
            </a:r>
          </a:p>
          <a:p>
            <a:pPr marL="342900" indent="-342900">
              <a:buFont typeface="+mj-lt"/>
              <a:buAutoNum type="arabicPeriod"/>
            </a:pPr>
            <a:r>
              <a:rPr lang="en-CA" sz="2800" dirty="0" smtClean="0"/>
              <a:t>Press autofocus button on back, extreme upper right</a:t>
            </a:r>
          </a:p>
          <a:p>
            <a:pPr marL="342900" indent="-342900">
              <a:buFont typeface="+mj-lt"/>
              <a:buAutoNum type="arabicPeriod"/>
            </a:pPr>
            <a:r>
              <a:rPr lang="en-CA" sz="2800" dirty="0" smtClean="0"/>
              <a:t>Roll front dial or the thumb wheel to select an autofocus point</a:t>
            </a:r>
            <a:endParaRPr lang="en-CA" sz="2800" dirty="0"/>
          </a:p>
        </p:txBody>
      </p:sp>
      <p:sp>
        <p:nvSpPr>
          <p:cNvPr id="8" name="TextBox 7"/>
          <p:cNvSpPr txBox="1"/>
          <p:nvPr/>
        </p:nvSpPr>
        <p:spPr>
          <a:xfrm>
            <a:off x="4860032" y="2512060"/>
            <a:ext cx="3888432" cy="3108543"/>
          </a:xfrm>
          <a:prstGeom prst="rect">
            <a:avLst/>
          </a:prstGeom>
          <a:noFill/>
          <a:ln>
            <a:solidFill>
              <a:schemeClr val="tx1"/>
            </a:solidFill>
          </a:ln>
        </p:spPr>
        <p:txBody>
          <a:bodyPr wrap="square" rtlCol="0">
            <a:spAutoFit/>
          </a:bodyPr>
          <a:lstStyle/>
          <a:p>
            <a:r>
              <a:rPr lang="en-CA" sz="2800" dirty="0" smtClean="0"/>
              <a:t>Nikon:</a:t>
            </a:r>
          </a:p>
          <a:p>
            <a:pPr marL="342900" indent="-342900">
              <a:buFont typeface="+mj-lt"/>
              <a:buAutoNum type="arabicPeriod"/>
            </a:pPr>
            <a:r>
              <a:rPr lang="en-CA" sz="2800" dirty="0" smtClean="0"/>
              <a:t>Menu:  choose AF- area mode</a:t>
            </a:r>
          </a:p>
          <a:p>
            <a:pPr marL="342900" indent="-342900">
              <a:buFont typeface="+mj-lt"/>
              <a:buAutoNum type="arabicPeriod"/>
            </a:pPr>
            <a:r>
              <a:rPr lang="en-CA" sz="2800" dirty="0" smtClean="0"/>
              <a:t>Choose single point or dynamic area</a:t>
            </a:r>
          </a:p>
          <a:p>
            <a:pPr marL="342900" indent="-342900">
              <a:buFont typeface="+mj-lt"/>
              <a:buAutoNum type="arabicPeriod"/>
            </a:pPr>
            <a:r>
              <a:rPr lang="en-CA" sz="2800" dirty="0" smtClean="0"/>
              <a:t>Use dial pad on back to choose AF points</a:t>
            </a:r>
          </a:p>
        </p:txBody>
      </p:sp>
    </p:spTree>
    <p:extLst>
      <p:ext uri="{BB962C8B-B14F-4D97-AF65-F5344CB8AC3E}">
        <p14:creationId xmlns:p14="http://schemas.microsoft.com/office/powerpoint/2010/main" val="1879202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76553"/>
            <a:ext cx="8496944" cy="769441"/>
          </a:xfrm>
          <a:prstGeom prst="rect">
            <a:avLst/>
          </a:prstGeom>
          <a:noFill/>
        </p:spPr>
        <p:txBody>
          <a:bodyPr wrap="square" rtlCol="0">
            <a:spAutoFit/>
          </a:bodyPr>
          <a:lstStyle/>
          <a:p>
            <a:r>
              <a:rPr lang="en-CA" sz="4400" dirty="0" smtClean="0">
                <a:solidFill>
                  <a:prstClr val="white"/>
                </a:solidFill>
              </a:rPr>
              <a:t>Focus Modes:</a:t>
            </a:r>
            <a:endParaRPr lang="en-CA" sz="4400" dirty="0">
              <a:solidFill>
                <a:prstClr val="white"/>
              </a:solidFill>
            </a:endParaRPr>
          </a:p>
        </p:txBody>
      </p:sp>
      <p:sp>
        <p:nvSpPr>
          <p:cNvPr id="5" name="TextBox 4"/>
          <p:cNvSpPr txBox="1"/>
          <p:nvPr/>
        </p:nvSpPr>
        <p:spPr>
          <a:xfrm>
            <a:off x="355380" y="1383159"/>
            <a:ext cx="2664296" cy="461665"/>
          </a:xfrm>
          <a:prstGeom prst="rect">
            <a:avLst/>
          </a:prstGeom>
          <a:solidFill>
            <a:schemeClr val="tx1"/>
          </a:solidFill>
        </p:spPr>
        <p:txBody>
          <a:bodyPr wrap="square" rtlCol="0">
            <a:spAutoFit/>
          </a:bodyPr>
          <a:lstStyle/>
          <a:p>
            <a:r>
              <a:rPr lang="en-CA" sz="2400" dirty="0" smtClean="0">
                <a:hlinkClick r:id="rId2"/>
              </a:rPr>
              <a:t>Focus modes video</a:t>
            </a:r>
            <a:endParaRPr lang="en-CA" sz="2400" dirty="0"/>
          </a:p>
        </p:txBody>
      </p:sp>
      <p:sp>
        <p:nvSpPr>
          <p:cNvPr id="9" name="TextBox 8"/>
          <p:cNvSpPr txBox="1"/>
          <p:nvPr/>
        </p:nvSpPr>
        <p:spPr>
          <a:xfrm>
            <a:off x="173676" y="3501008"/>
            <a:ext cx="4536504" cy="923330"/>
          </a:xfrm>
          <a:prstGeom prst="rect">
            <a:avLst/>
          </a:prstGeom>
          <a:noFill/>
        </p:spPr>
        <p:txBody>
          <a:bodyPr wrap="square" rtlCol="0">
            <a:spAutoFit/>
          </a:bodyPr>
          <a:lstStyle/>
          <a:p>
            <a:r>
              <a:rPr lang="en-CA" sz="5400" b="1" u="sng" dirty="0" smtClean="0"/>
              <a:t>Assignment:</a:t>
            </a:r>
            <a:endParaRPr lang="en-CA" sz="5400" b="1" u="sng" dirty="0"/>
          </a:p>
        </p:txBody>
      </p:sp>
      <p:sp>
        <p:nvSpPr>
          <p:cNvPr id="10" name="TextBox 9"/>
          <p:cNvSpPr txBox="1"/>
          <p:nvPr/>
        </p:nvSpPr>
        <p:spPr>
          <a:xfrm>
            <a:off x="143940" y="4293096"/>
            <a:ext cx="8496944" cy="1446550"/>
          </a:xfrm>
          <a:prstGeom prst="rect">
            <a:avLst/>
          </a:prstGeom>
          <a:noFill/>
        </p:spPr>
        <p:txBody>
          <a:bodyPr wrap="square" rtlCol="0">
            <a:spAutoFit/>
          </a:bodyPr>
          <a:lstStyle/>
          <a:p>
            <a:r>
              <a:rPr lang="en-CA" sz="4400" dirty="0" smtClean="0"/>
              <a:t>Select the three or four autofocus modes in your camera.</a:t>
            </a:r>
            <a:endParaRPr lang="en-CA" sz="4400" dirty="0"/>
          </a:p>
        </p:txBody>
      </p:sp>
      <p:sp>
        <p:nvSpPr>
          <p:cNvPr id="11" name="TextBox 10"/>
          <p:cNvSpPr txBox="1"/>
          <p:nvPr/>
        </p:nvSpPr>
        <p:spPr>
          <a:xfrm>
            <a:off x="374028" y="6021288"/>
            <a:ext cx="8287032" cy="584775"/>
          </a:xfrm>
          <a:prstGeom prst="rect">
            <a:avLst/>
          </a:prstGeom>
          <a:noFill/>
        </p:spPr>
        <p:txBody>
          <a:bodyPr wrap="square" rtlCol="0">
            <a:spAutoFit/>
          </a:bodyPr>
          <a:lstStyle/>
          <a:p>
            <a:r>
              <a:rPr lang="en-CA" sz="3200" dirty="0" smtClean="0"/>
              <a:t>If you have a point and shoot camera see </a:t>
            </a:r>
            <a:r>
              <a:rPr lang="en-CA" sz="3200" dirty="0" err="1" smtClean="0"/>
              <a:t>Beeve</a:t>
            </a:r>
            <a:r>
              <a:rPr lang="en-CA" sz="3200" dirty="0" smtClean="0"/>
              <a:t>.</a:t>
            </a:r>
            <a:endParaRPr lang="en-CA" sz="3200" dirty="0"/>
          </a:p>
        </p:txBody>
      </p:sp>
      <p:sp>
        <p:nvSpPr>
          <p:cNvPr id="4" name="TextBox 3"/>
          <p:cNvSpPr txBox="1"/>
          <p:nvPr/>
        </p:nvSpPr>
        <p:spPr>
          <a:xfrm>
            <a:off x="355380" y="2060848"/>
            <a:ext cx="8249068" cy="1384995"/>
          </a:xfrm>
          <a:prstGeom prst="rect">
            <a:avLst/>
          </a:prstGeom>
          <a:noFill/>
        </p:spPr>
        <p:txBody>
          <a:bodyPr wrap="square" rtlCol="0">
            <a:spAutoFit/>
          </a:bodyPr>
          <a:lstStyle/>
          <a:p>
            <a:r>
              <a:rPr lang="en-CA" sz="2800" dirty="0" smtClean="0"/>
              <a:t>The “AI” in Canon’s AI servo stands for Artificial Intelligence of the motion predictive software.  </a:t>
            </a:r>
          </a:p>
          <a:p>
            <a:r>
              <a:rPr lang="en-CA" sz="2800" dirty="0" smtClean="0"/>
              <a:t>Nikon has the software but is not as ostentatious. </a:t>
            </a:r>
            <a:endParaRPr lang="en-CA" sz="2800" dirty="0"/>
          </a:p>
        </p:txBody>
      </p:sp>
      <p:sp>
        <p:nvSpPr>
          <p:cNvPr id="6" name="TextBox 5"/>
          <p:cNvSpPr txBox="1"/>
          <p:nvPr/>
        </p:nvSpPr>
        <p:spPr>
          <a:xfrm>
            <a:off x="3923928" y="1383159"/>
            <a:ext cx="5112568" cy="461665"/>
          </a:xfrm>
          <a:prstGeom prst="rect">
            <a:avLst/>
          </a:prstGeom>
          <a:solidFill>
            <a:schemeClr val="tx1"/>
          </a:solidFill>
          <a:ln>
            <a:noFill/>
          </a:ln>
        </p:spPr>
        <p:txBody>
          <a:bodyPr wrap="square" rtlCol="0">
            <a:spAutoFit/>
          </a:bodyPr>
          <a:lstStyle/>
          <a:p>
            <a:r>
              <a:rPr lang="en-CA" sz="2400" dirty="0" smtClean="0">
                <a:hlinkClick r:id="rId3"/>
              </a:rPr>
              <a:t>Continuous Focus tracking video </a:t>
            </a:r>
            <a:r>
              <a:rPr lang="en-CA" sz="1600" dirty="0" smtClean="0">
                <a:hlinkClick r:id="rId3"/>
              </a:rPr>
              <a:t>PD 10:00</a:t>
            </a:r>
            <a:endParaRPr lang="en-CA" sz="1600" dirty="0"/>
          </a:p>
        </p:txBody>
      </p:sp>
    </p:spTree>
    <p:extLst>
      <p:ext uri="{BB962C8B-B14F-4D97-AF65-F5344CB8AC3E}">
        <p14:creationId xmlns:p14="http://schemas.microsoft.com/office/powerpoint/2010/main" val="15336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8640960" cy="1015663"/>
          </a:xfrm>
          <a:prstGeom prst="rect">
            <a:avLst/>
          </a:prstGeom>
          <a:noFill/>
        </p:spPr>
        <p:txBody>
          <a:bodyPr wrap="square" rtlCol="0">
            <a:spAutoFit/>
          </a:bodyPr>
          <a:lstStyle/>
          <a:p>
            <a:r>
              <a:rPr lang="en-CA" sz="2000" dirty="0" smtClean="0"/>
              <a:t>By default when the shutter button is pressed ½ way the focus and exposure are locked.  </a:t>
            </a:r>
          </a:p>
          <a:p>
            <a:r>
              <a:rPr lang="en-CA" sz="2000" dirty="0" smtClean="0"/>
              <a:t>Back Button Focus uncouples the focus and focus lock from the shutter button.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212976"/>
            <a:ext cx="4339700" cy="33123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841" y="3212975"/>
            <a:ext cx="4456178" cy="3312369"/>
          </a:xfrm>
          <a:prstGeom prst="rect">
            <a:avLst/>
          </a:prstGeom>
        </p:spPr>
      </p:pic>
      <p:sp>
        <p:nvSpPr>
          <p:cNvPr id="7" name="Oval 6"/>
          <p:cNvSpPr/>
          <p:nvPr/>
        </p:nvSpPr>
        <p:spPr>
          <a:xfrm>
            <a:off x="3397909" y="4005064"/>
            <a:ext cx="36004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79513" y="2140407"/>
            <a:ext cx="4399328" cy="400110"/>
          </a:xfrm>
          <a:prstGeom prst="rect">
            <a:avLst/>
          </a:prstGeom>
          <a:noFill/>
        </p:spPr>
        <p:txBody>
          <a:bodyPr wrap="square" rtlCol="0">
            <a:spAutoFit/>
          </a:bodyPr>
          <a:lstStyle/>
          <a:p>
            <a:pPr lvl="0"/>
            <a:r>
              <a:rPr lang="en-CA" sz="2000" dirty="0">
                <a:solidFill>
                  <a:prstClr val="white"/>
                </a:solidFill>
              </a:rPr>
              <a:t>AUTO FOCUS IS ASSIGNED TO A </a:t>
            </a:r>
            <a:r>
              <a:rPr lang="en-CA" sz="2000" dirty="0" smtClean="0">
                <a:solidFill>
                  <a:prstClr val="white"/>
                </a:solidFill>
              </a:rPr>
              <a:t>BUTTON</a:t>
            </a:r>
            <a:endParaRPr lang="en-CA" sz="2000" dirty="0">
              <a:solidFill>
                <a:prstClr val="white"/>
              </a:solidFill>
            </a:endParaRPr>
          </a:p>
        </p:txBody>
      </p:sp>
      <p:sp>
        <p:nvSpPr>
          <p:cNvPr id="9" name="TextBox 8"/>
          <p:cNvSpPr txBox="1"/>
          <p:nvPr/>
        </p:nvSpPr>
        <p:spPr>
          <a:xfrm>
            <a:off x="4469747" y="2154128"/>
            <a:ext cx="4427984" cy="400110"/>
          </a:xfrm>
          <a:prstGeom prst="rect">
            <a:avLst/>
          </a:prstGeom>
          <a:noFill/>
        </p:spPr>
        <p:txBody>
          <a:bodyPr wrap="square" rtlCol="0">
            <a:spAutoFit/>
          </a:bodyPr>
          <a:lstStyle/>
          <a:p>
            <a:r>
              <a:rPr lang="en-CA" sz="2000" dirty="0" smtClean="0"/>
              <a:t>WITHIN THUMB REACH OF THE SHUTTER</a:t>
            </a:r>
            <a:endParaRPr lang="en-CA" sz="2000" dirty="0"/>
          </a:p>
        </p:txBody>
      </p:sp>
    </p:spTree>
    <p:extLst>
      <p:ext uri="{BB962C8B-B14F-4D97-AF65-F5344CB8AC3E}">
        <p14:creationId xmlns:p14="http://schemas.microsoft.com/office/powerpoint/2010/main" val="198154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000"/>
                            </p:stCondLst>
                            <p:childTnLst>
                              <p:par>
                                <p:cTn id="26" presetID="10" presetClass="entr" presetSubtype="0" fill="hold" grpId="0" nodeType="after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What is auto focus?</a:t>
            </a:r>
            <a:endParaRPr lang="en-CA" sz="4400" dirty="0"/>
          </a:p>
        </p:txBody>
      </p:sp>
      <p:sp>
        <p:nvSpPr>
          <p:cNvPr id="6" name="TextBox 5"/>
          <p:cNvSpPr txBox="1"/>
          <p:nvPr/>
        </p:nvSpPr>
        <p:spPr>
          <a:xfrm>
            <a:off x="136848" y="1451873"/>
            <a:ext cx="8640960" cy="4893647"/>
          </a:xfrm>
          <a:prstGeom prst="rect">
            <a:avLst/>
          </a:prstGeom>
          <a:noFill/>
        </p:spPr>
        <p:txBody>
          <a:bodyPr wrap="square" rtlCol="0">
            <a:spAutoFit/>
          </a:bodyPr>
          <a:lstStyle/>
          <a:p>
            <a:r>
              <a:rPr lang="en-CA" sz="4000" dirty="0" smtClean="0"/>
              <a:t>The camera focuses the image</a:t>
            </a:r>
          </a:p>
          <a:p>
            <a:pPr marL="742950" indent="-742950">
              <a:buFont typeface="+mj-lt"/>
              <a:buAutoNum type="arabicPeriod"/>
            </a:pPr>
            <a:r>
              <a:rPr lang="en-CA" sz="4000" dirty="0" smtClean="0"/>
              <a:t>Autonomously </a:t>
            </a:r>
            <a:r>
              <a:rPr lang="en-CA" sz="2800" dirty="0" smtClean="0"/>
              <a:t>(no photographer direction)</a:t>
            </a:r>
          </a:p>
          <a:p>
            <a:pPr marL="742950" indent="-742950">
              <a:buFont typeface="+mj-lt"/>
              <a:buAutoNum type="arabicPeriod"/>
            </a:pPr>
            <a:r>
              <a:rPr lang="en-CA" sz="4000" dirty="0" smtClean="0"/>
              <a:t>Photographer directed</a:t>
            </a:r>
          </a:p>
          <a:p>
            <a:pPr marL="1200150" lvl="1" indent="-742950">
              <a:buFont typeface="+mj-lt"/>
              <a:buAutoNum type="arabicPeriod"/>
            </a:pPr>
            <a:r>
              <a:rPr lang="en-CA" sz="3200" dirty="0" smtClean="0"/>
              <a:t>Location in scene (focus points)</a:t>
            </a:r>
          </a:p>
          <a:p>
            <a:pPr marL="1200150" lvl="1" indent="-742950">
              <a:buFont typeface="+mj-lt"/>
              <a:buAutoNum type="arabicPeriod"/>
            </a:pPr>
            <a:r>
              <a:rPr lang="en-CA" sz="3200" dirty="0" smtClean="0"/>
              <a:t>Mode (method)</a:t>
            </a:r>
          </a:p>
          <a:p>
            <a:pPr marL="2114550" lvl="3" indent="-742950">
              <a:buFont typeface="+mj-lt"/>
              <a:buAutoNum type="arabicPeriod"/>
            </a:pPr>
            <a:r>
              <a:rPr lang="en-CA" sz="3200" dirty="0" smtClean="0"/>
              <a:t>single shot</a:t>
            </a:r>
          </a:p>
          <a:p>
            <a:pPr marL="2114550" lvl="3" indent="-742950">
              <a:buFont typeface="+mj-lt"/>
              <a:buAutoNum type="arabicPeriod"/>
            </a:pPr>
            <a:r>
              <a:rPr lang="en-CA" sz="3200" dirty="0" smtClean="0"/>
              <a:t>Continuous</a:t>
            </a:r>
          </a:p>
          <a:p>
            <a:pPr marL="1200150" lvl="1" indent="-742950">
              <a:buFont typeface="+mj-lt"/>
              <a:buAutoNum type="arabicPeriod"/>
            </a:pPr>
            <a:r>
              <a:rPr lang="en-CA" sz="3200" dirty="0" smtClean="0"/>
              <a:t>Back Button Focus</a:t>
            </a:r>
          </a:p>
          <a:p>
            <a:pPr marL="1200150" lvl="1" indent="-742950">
              <a:buFont typeface="+mj-lt"/>
              <a:buAutoNum type="arabicPeriod"/>
            </a:pPr>
            <a:r>
              <a:rPr lang="en-CA" sz="2400" dirty="0" smtClean="0"/>
              <a:t>Manual focus </a:t>
            </a:r>
          </a:p>
        </p:txBody>
      </p:sp>
    </p:spTree>
    <p:extLst>
      <p:ext uri="{BB962C8B-B14F-4D97-AF65-F5344CB8AC3E}">
        <p14:creationId xmlns:p14="http://schemas.microsoft.com/office/powerpoint/2010/main" val="23423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8640960" cy="1015663"/>
          </a:xfrm>
          <a:prstGeom prst="rect">
            <a:avLst/>
          </a:prstGeom>
          <a:noFill/>
        </p:spPr>
        <p:txBody>
          <a:bodyPr wrap="square" rtlCol="0">
            <a:spAutoFit/>
          </a:bodyPr>
          <a:lstStyle/>
          <a:p>
            <a:r>
              <a:rPr lang="en-CA" sz="2000" dirty="0" smtClean="0"/>
              <a:t>By default when the shutter button is pressed ½ way the focus and exposure are locked.  </a:t>
            </a:r>
          </a:p>
          <a:p>
            <a:r>
              <a:rPr lang="en-CA" sz="2000" dirty="0" smtClean="0"/>
              <a:t>Back Button Focus uncouples the focus and focus lock from the shutter button.  </a:t>
            </a:r>
          </a:p>
        </p:txBody>
      </p:sp>
      <p:sp>
        <p:nvSpPr>
          <p:cNvPr id="8" name="TextBox 7"/>
          <p:cNvSpPr txBox="1"/>
          <p:nvPr/>
        </p:nvSpPr>
        <p:spPr>
          <a:xfrm>
            <a:off x="179513" y="2140407"/>
            <a:ext cx="4399328" cy="400110"/>
          </a:xfrm>
          <a:prstGeom prst="rect">
            <a:avLst/>
          </a:prstGeom>
          <a:noFill/>
        </p:spPr>
        <p:txBody>
          <a:bodyPr wrap="square" rtlCol="0">
            <a:spAutoFit/>
          </a:bodyPr>
          <a:lstStyle/>
          <a:p>
            <a:pPr lvl="0"/>
            <a:r>
              <a:rPr lang="en-CA" sz="2000" dirty="0">
                <a:solidFill>
                  <a:prstClr val="white"/>
                </a:solidFill>
              </a:rPr>
              <a:t>AUTO FOCUS IS ASSIGNED TO A </a:t>
            </a:r>
            <a:r>
              <a:rPr lang="en-CA" sz="2000" dirty="0" smtClean="0">
                <a:solidFill>
                  <a:prstClr val="white"/>
                </a:solidFill>
              </a:rPr>
              <a:t>BUTTON</a:t>
            </a:r>
            <a:endParaRPr lang="en-CA" sz="2000" dirty="0">
              <a:solidFill>
                <a:prstClr val="white"/>
              </a:solidFill>
            </a:endParaRPr>
          </a:p>
        </p:txBody>
      </p:sp>
      <p:sp>
        <p:nvSpPr>
          <p:cNvPr id="9" name="TextBox 8"/>
          <p:cNvSpPr txBox="1"/>
          <p:nvPr/>
        </p:nvSpPr>
        <p:spPr>
          <a:xfrm>
            <a:off x="4469747" y="2154128"/>
            <a:ext cx="4427984" cy="400110"/>
          </a:xfrm>
          <a:prstGeom prst="rect">
            <a:avLst/>
          </a:prstGeom>
          <a:noFill/>
        </p:spPr>
        <p:txBody>
          <a:bodyPr wrap="square" rtlCol="0">
            <a:spAutoFit/>
          </a:bodyPr>
          <a:lstStyle/>
          <a:p>
            <a:r>
              <a:rPr lang="en-CA" sz="2000" dirty="0" smtClean="0"/>
              <a:t>WITHIN THUMB REACH OF THE SHUTTER</a:t>
            </a:r>
            <a:endParaRPr lang="en-CA" sz="2000" dirty="0"/>
          </a:p>
        </p:txBody>
      </p:sp>
      <p:sp>
        <p:nvSpPr>
          <p:cNvPr id="10" name="TextBox 9"/>
          <p:cNvSpPr txBox="1"/>
          <p:nvPr/>
        </p:nvSpPr>
        <p:spPr>
          <a:xfrm>
            <a:off x="107504" y="2492896"/>
            <a:ext cx="8784976" cy="4739759"/>
          </a:xfrm>
          <a:prstGeom prst="rect">
            <a:avLst/>
          </a:prstGeom>
          <a:noFill/>
        </p:spPr>
        <p:txBody>
          <a:bodyPr wrap="square" rtlCol="0">
            <a:spAutoFit/>
          </a:bodyPr>
          <a:lstStyle/>
          <a:p>
            <a:pPr lvl="0"/>
            <a:r>
              <a:rPr lang="en-CA" sz="2400" dirty="0">
                <a:solidFill>
                  <a:prstClr val="white"/>
                </a:solidFill>
              </a:rPr>
              <a:t>Advantages</a:t>
            </a:r>
            <a:r>
              <a:rPr lang="en-CA" sz="2000" dirty="0">
                <a:solidFill>
                  <a:prstClr val="white"/>
                </a:solidFill>
              </a:rPr>
              <a:t>:</a:t>
            </a:r>
          </a:p>
          <a:p>
            <a:pPr marL="342900" lvl="0" indent="-342900">
              <a:buFontTx/>
              <a:buAutoNum type="arabicPeriod"/>
            </a:pPr>
            <a:r>
              <a:rPr lang="en-CA" sz="2000" b="1" dirty="0">
                <a:solidFill>
                  <a:prstClr val="white"/>
                </a:solidFill>
              </a:rPr>
              <a:t>Convenience</a:t>
            </a:r>
            <a:r>
              <a:rPr lang="en-CA" sz="2000" dirty="0">
                <a:solidFill>
                  <a:prstClr val="white"/>
                </a:solidFill>
              </a:rPr>
              <a:t>:  eliminate shutter button hold </a:t>
            </a:r>
            <a:r>
              <a:rPr lang="en-CA" sz="2000" dirty="0" smtClean="0">
                <a:solidFill>
                  <a:prstClr val="white"/>
                </a:solidFill>
              </a:rPr>
              <a:t>½ and re-composition.  </a:t>
            </a:r>
            <a:r>
              <a:rPr lang="en-CA" dirty="0" smtClean="0">
                <a:solidFill>
                  <a:prstClr val="white"/>
                </a:solidFill>
              </a:rPr>
              <a:t>Press back focus button, hold and “</a:t>
            </a:r>
            <a:r>
              <a:rPr lang="en-CA" smtClean="0">
                <a:solidFill>
                  <a:prstClr val="white"/>
                </a:solidFill>
              </a:rPr>
              <a:t>forget”.</a:t>
            </a:r>
            <a:endParaRPr lang="en-CA" dirty="0">
              <a:solidFill>
                <a:prstClr val="white"/>
              </a:solidFill>
            </a:endParaRPr>
          </a:p>
          <a:p>
            <a:pPr marL="800100" lvl="1" indent="-342900">
              <a:buFontTx/>
              <a:buAutoNum type="arabicPeriod"/>
            </a:pPr>
            <a:r>
              <a:rPr lang="en-CA" sz="2000" dirty="0">
                <a:solidFill>
                  <a:prstClr val="white"/>
                </a:solidFill>
              </a:rPr>
              <a:t>Finger slips off shutter button</a:t>
            </a:r>
          </a:p>
          <a:p>
            <a:pPr marL="800100" lvl="1" indent="-342900">
              <a:buFontTx/>
              <a:buAutoNum type="arabicPeriod"/>
            </a:pPr>
            <a:r>
              <a:rPr lang="en-CA" sz="2000" dirty="0">
                <a:solidFill>
                  <a:prstClr val="white"/>
                </a:solidFill>
              </a:rPr>
              <a:t>Press too hard and take a shot</a:t>
            </a:r>
          </a:p>
          <a:p>
            <a:pPr marL="342900" lvl="0" indent="-342900">
              <a:buFontTx/>
              <a:buAutoNum type="arabicPeriod"/>
            </a:pPr>
            <a:r>
              <a:rPr lang="en-CA" sz="2000" dirty="0">
                <a:solidFill>
                  <a:prstClr val="white"/>
                </a:solidFill>
              </a:rPr>
              <a:t>Accuracy:  </a:t>
            </a:r>
            <a:r>
              <a:rPr lang="en-CA" sz="2000" dirty="0" err="1">
                <a:solidFill>
                  <a:prstClr val="white"/>
                </a:solidFill>
              </a:rPr>
              <a:t>prefocus</a:t>
            </a:r>
            <a:r>
              <a:rPr lang="en-CA" sz="2000" dirty="0">
                <a:solidFill>
                  <a:prstClr val="white"/>
                </a:solidFill>
              </a:rPr>
              <a:t>, and be assured the subject is in focus.</a:t>
            </a:r>
          </a:p>
          <a:p>
            <a:pPr marL="800100" lvl="1" indent="-342900">
              <a:buFontTx/>
              <a:buAutoNum type="arabicPeriod"/>
            </a:pPr>
            <a:r>
              <a:rPr lang="en-CA" sz="2000" dirty="0">
                <a:solidFill>
                  <a:prstClr val="white"/>
                </a:solidFill>
              </a:rPr>
              <a:t>Wedding during the ceremony, </a:t>
            </a:r>
            <a:r>
              <a:rPr lang="en-CA" sz="2000" dirty="0" err="1">
                <a:solidFill>
                  <a:prstClr val="white"/>
                </a:solidFill>
              </a:rPr>
              <a:t>prefocus</a:t>
            </a:r>
            <a:r>
              <a:rPr lang="en-CA" sz="2000" dirty="0">
                <a:solidFill>
                  <a:prstClr val="white"/>
                </a:solidFill>
              </a:rPr>
              <a:t> on couple and then be assured not focusing on the minister.  (</a:t>
            </a:r>
            <a:r>
              <a:rPr lang="en-CA" sz="2000" dirty="0" smtClean="0">
                <a:solidFill>
                  <a:prstClr val="white"/>
                </a:solidFill>
              </a:rPr>
              <a:t>Default:  </a:t>
            </a:r>
            <a:r>
              <a:rPr lang="en-CA" sz="2000" dirty="0">
                <a:solidFill>
                  <a:prstClr val="white"/>
                </a:solidFill>
              </a:rPr>
              <a:t>camera refocuses every shot)</a:t>
            </a:r>
          </a:p>
          <a:p>
            <a:pPr marL="800100" lvl="1" indent="-342900">
              <a:buFontTx/>
              <a:buAutoNum type="arabicPeriod"/>
            </a:pPr>
            <a:r>
              <a:rPr lang="en-CA" sz="2000" dirty="0">
                <a:solidFill>
                  <a:prstClr val="white"/>
                </a:solidFill>
              </a:rPr>
              <a:t>Studio:  focus very deliberately and know what is in focus.</a:t>
            </a:r>
          </a:p>
          <a:p>
            <a:pPr marL="342900" lvl="0" indent="-342900">
              <a:buFontTx/>
              <a:buAutoNum type="arabicPeriod"/>
            </a:pPr>
            <a:r>
              <a:rPr lang="en-CA" sz="2000" b="1" dirty="0">
                <a:solidFill>
                  <a:prstClr val="white"/>
                </a:solidFill>
              </a:rPr>
              <a:t>Speed</a:t>
            </a:r>
            <a:r>
              <a:rPr lang="en-CA" sz="2000" dirty="0">
                <a:solidFill>
                  <a:prstClr val="white"/>
                </a:solidFill>
              </a:rPr>
              <a:t>:  </a:t>
            </a:r>
            <a:r>
              <a:rPr lang="en-CA" sz="2000" dirty="0" err="1">
                <a:solidFill>
                  <a:prstClr val="white"/>
                </a:solidFill>
              </a:rPr>
              <a:t>Prefocus</a:t>
            </a:r>
            <a:r>
              <a:rPr lang="en-CA" sz="2000" dirty="0">
                <a:solidFill>
                  <a:prstClr val="white"/>
                </a:solidFill>
              </a:rPr>
              <a:t> stops lag when the shutter button is pressed</a:t>
            </a:r>
          </a:p>
          <a:p>
            <a:pPr marL="800100" lvl="1" indent="-342900">
              <a:buFontTx/>
              <a:buAutoNum type="arabicPeriod"/>
            </a:pPr>
            <a:r>
              <a:rPr lang="en-CA" sz="2000" dirty="0" err="1" smtClean="0">
                <a:solidFill>
                  <a:prstClr val="white"/>
                </a:solidFill>
              </a:rPr>
              <a:t>Prefocus</a:t>
            </a:r>
            <a:r>
              <a:rPr lang="en-CA" sz="2000" dirty="0" smtClean="0">
                <a:solidFill>
                  <a:prstClr val="white"/>
                </a:solidFill>
              </a:rPr>
              <a:t> and focus lock for </a:t>
            </a:r>
            <a:r>
              <a:rPr lang="en-CA" sz="2000" dirty="0">
                <a:solidFill>
                  <a:prstClr val="white"/>
                </a:solidFill>
              </a:rPr>
              <a:t>action</a:t>
            </a:r>
          </a:p>
          <a:p>
            <a:pPr marL="800100" lvl="1" indent="-342900">
              <a:buFontTx/>
              <a:buAutoNum type="arabicPeriod"/>
            </a:pPr>
            <a:r>
              <a:rPr lang="en-CA" sz="2000" dirty="0">
                <a:solidFill>
                  <a:prstClr val="white"/>
                </a:solidFill>
              </a:rPr>
              <a:t>Quick “switch” to AI-Servo or Continuous.  Set focus mode to Continuous (AI-Servo) and pulse assigned button for stationary subjects, but HOLD IT DOWN </a:t>
            </a:r>
            <a:r>
              <a:rPr lang="en-CA" sz="2000" dirty="0" smtClean="0">
                <a:solidFill>
                  <a:prstClr val="white"/>
                </a:solidFill>
              </a:rPr>
              <a:t>for moving subjects.  </a:t>
            </a:r>
            <a:r>
              <a:rPr lang="en-CA" sz="2000" b="1" u="sng" dirty="0">
                <a:solidFill>
                  <a:prstClr val="white"/>
                </a:solidFill>
              </a:rPr>
              <a:t>NO DELAY</a:t>
            </a:r>
            <a:r>
              <a:rPr lang="en-CA" sz="2000" b="1" dirty="0">
                <a:solidFill>
                  <a:prstClr val="white"/>
                </a:solidFill>
              </a:rPr>
              <a:t> </a:t>
            </a:r>
            <a:r>
              <a:rPr lang="en-CA" sz="2000" dirty="0" smtClean="0">
                <a:solidFill>
                  <a:prstClr val="white"/>
                </a:solidFill>
              </a:rPr>
              <a:t>to SWITCH MODE or  </a:t>
            </a:r>
            <a:r>
              <a:rPr lang="en-CA" sz="2000" dirty="0">
                <a:solidFill>
                  <a:prstClr val="white"/>
                </a:solidFill>
              </a:rPr>
              <a:t>the SHUTTER.</a:t>
            </a:r>
          </a:p>
          <a:p>
            <a:endParaRPr lang="en-CA"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0177" y="3356992"/>
            <a:ext cx="353194" cy="35319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967" y="3710185"/>
            <a:ext cx="353404" cy="351833"/>
          </a:xfrm>
          <a:prstGeom prst="rect">
            <a:avLst/>
          </a:prstGeom>
        </p:spPr>
      </p:pic>
    </p:spTree>
    <p:extLst>
      <p:ext uri="{BB962C8B-B14F-4D97-AF65-F5344CB8AC3E}">
        <p14:creationId xmlns:p14="http://schemas.microsoft.com/office/powerpoint/2010/main" val="198767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additive="base">
                                        <p:cTn id="28"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7" end="7"/>
                                            </p:txEl>
                                          </p:spTgt>
                                        </p:tgtEl>
                                        <p:attrNameLst>
                                          <p:attrName>style.visibility</p:attrName>
                                        </p:attrNameLst>
                                      </p:cBhvr>
                                      <p:to>
                                        <p:strVal val="visible"/>
                                      </p:to>
                                    </p:set>
                                    <p:anim calcmode="lin" valueType="num">
                                      <p:cBhvr additive="base">
                                        <p:cTn id="5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 calcmode="lin" valueType="num">
                                      <p:cBhvr additive="base">
                                        <p:cTn id="6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 calcmode="lin" valueType="num">
                                      <p:cBhvr additive="base">
                                        <p:cTn id="6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8640960" cy="523220"/>
          </a:xfrm>
          <a:prstGeom prst="rect">
            <a:avLst/>
          </a:prstGeom>
          <a:noFill/>
        </p:spPr>
        <p:txBody>
          <a:bodyPr wrap="square" rtlCol="0">
            <a:spAutoFit/>
          </a:bodyPr>
          <a:lstStyle/>
          <a:p>
            <a:r>
              <a:rPr lang="en-CA" sz="2800" dirty="0" smtClean="0"/>
              <a:t>Example:  Pre focused for action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682610"/>
            <a:ext cx="4716003" cy="3128282"/>
          </a:xfrm>
          <a:prstGeom prst="rect">
            <a:avLst/>
          </a:prstGeom>
        </p:spPr>
      </p:pic>
      <p:sp>
        <p:nvSpPr>
          <p:cNvPr id="6" name="TextBox 5"/>
          <p:cNvSpPr txBox="1"/>
          <p:nvPr/>
        </p:nvSpPr>
        <p:spPr>
          <a:xfrm>
            <a:off x="611560" y="4810892"/>
            <a:ext cx="8136904" cy="1323439"/>
          </a:xfrm>
          <a:prstGeom prst="rect">
            <a:avLst/>
          </a:prstGeom>
          <a:noFill/>
        </p:spPr>
        <p:txBody>
          <a:bodyPr wrap="square" rtlCol="0">
            <a:spAutoFit/>
          </a:bodyPr>
          <a:lstStyle/>
          <a:p>
            <a:r>
              <a:rPr lang="en-CA" sz="2000" dirty="0" smtClean="0"/>
              <a:t>“I </a:t>
            </a:r>
            <a:r>
              <a:rPr lang="en-CA" sz="2000" dirty="0"/>
              <a:t>turned on a single auto focus point and placed that point over the lead singers face. I then used my back button to focus that point over his face and waited for the right moment. When he looked my way, everything was already done, all I had to do was hold down the shutter</a:t>
            </a:r>
            <a:r>
              <a:rPr lang="en-CA" sz="2000" dirty="0" smtClean="0"/>
              <a:t>. “</a:t>
            </a:r>
            <a:endParaRPr lang="en-CA" sz="2000" dirty="0"/>
          </a:p>
        </p:txBody>
      </p:sp>
      <p:sp>
        <p:nvSpPr>
          <p:cNvPr id="7" name="TextBox 6"/>
          <p:cNvSpPr txBox="1"/>
          <p:nvPr/>
        </p:nvSpPr>
        <p:spPr>
          <a:xfrm>
            <a:off x="755576" y="6134331"/>
            <a:ext cx="7272808" cy="646331"/>
          </a:xfrm>
          <a:prstGeom prst="rect">
            <a:avLst/>
          </a:prstGeom>
          <a:solidFill>
            <a:schemeClr val="tx1"/>
          </a:solidFill>
        </p:spPr>
        <p:txBody>
          <a:bodyPr wrap="square" rtlCol="0">
            <a:spAutoFit/>
          </a:bodyPr>
          <a:lstStyle/>
          <a:p>
            <a:r>
              <a:rPr lang="en-CA" u="sng" dirty="0">
                <a:hlinkClick r:id="rId3"/>
              </a:rPr>
              <a:t>http://digital-photography-school.com/advanced-tips-for-tack-sharp-images</a:t>
            </a:r>
            <a:endParaRPr lang="en-CA" dirty="0"/>
          </a:p>
          <a:p>
            <a:endParaRPr lang="en-CA" dirty="0"/>
          </a:p>
        </p:txBody>
      </p:sp>
      <p:sp>
        <p:nvSpPr>
          <p:cNvPr id="8" name="Oval 7"/>
          <p:cNvSpPr/>
          <p:nvPr/>
        </p:nvSpPr>
        <p:spPr>
          <a:xfrm>
            <a:off x="2843808" y="2492896"/>
            <a:ext cx="36004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6228184" y="3933056"/>
            <a:ext cx="2664296" cy="369332"/>
          </a:xfrm>
          <a:prstGeom prst="rect">
            <a:avLst/>
          </a:prstGeom>
          <a:noFill/>
        </p:spPr>
        <p:txBody>
          <a:bodyPr wrap="square" rtlCol="0">
            <a:spAutoFit/>
          </a:bodyPr>
          <a:lstStyle/>
          <a:p>
            <a:r>
              <a:rPr lang="en-CA" dirty="0" smtClean="0"/>
              <a:t>James Brandon</a:t>
            </a:r>
            <a:endParaRPr lang="en-CA" dirty="0"/>
          </a:p>
        </p:txBody>
      </p:sp>
    </p:spTree>
    <p:extLst>
      <p:ext uri="{BB962C8B-B14F-4D97-AF65-F5344CB8AC3E}">
        <p14:creationId xmlns:p14="http://schemas.microsoft.com/office/powerpoint/2010/main" val="113816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4896544" cy="523220"/>
          </a:xfrm>
          <a:prstGeom prst="rect">
            <a:avLst/>
          </a:prstGeom>
          <a:noFill/>
        </p:spPr>
        <p:txBody>
          <a:bodyPr wrap="square" rtlCol="0">
            <a:spAutoFit/>
          </a:bodyPr>
          <a:lstStyle/>
          <a:p>
            <a:r>
              <a:rPr lang="en-CA" sz="2800" dirty="0" smtClean="0"/>
              <a:t>Example:  Pre focused for action</a:t>
            </a:r>
          </a:p>
        </p:txBody>
      </p:sp>
      <p:sp>
        <p:nvSpPr>
          <p:cNvPr id="7" name="TextBox 6"/>
          <p:cNvSpPr txBox="1"/>
          <p:nvPr/>
        </p:nvSpPr>
        <p:spPr>
          <a:xfrm>
            <a:off x="668814" y="5964521"/>
            <a:ext cx="7374324" cy="615553"/>
          </a:xfrm>
          <a:prstGeom prst="rect">
            <a:avLst/>
          </a:prstGeom>
          <a:solidFill>
            <a:schemeClr val="tx1"/>
          </a:solidFill>
        </p:spPr>
        <p:txBody>
          <a:bodyPr wrap="square" rtlCol="0">
            <a:spAutoFit/>
          </a:bodyPr>
          <a:lstStyle/>
          <a:p>
            <a:r>
              <a:rPr lang="en-CA" sz="1600" u="sng" dirty="0" smtClean="0">
                <a:solidFill>
                  <a:schemeClr val="bg1">
                    <a:lumMod val="95000"/>
                    <a:lumOff val="5000"/>
                  </a:schemeClr>
                </a:solidFill>
              </a:rPr>
              <a:t>https</a:t>
            </a:r>
            <a:r>
              <a:rPr lang="en-CA" sz="1600" u="sng" dirty="0">
                <a:solidFill>
                  <a:schemeClr val="bg1">
                    <a:lumMod val="95000"/>
                    <a:lumOff val="5000"/>
                  </a:schemeClr>
                </a:solidFill>
              </a:rPr>
              <a:t>://www.youtube.com/watch?v=x4bQc36r5ek&amp;feature=em-share_video_user</a:t>
            </a:r>
            <a:endParaRPr lang="en-CA" sz="1600" dirty="0">
              <a:solidFill>
                <a:schemeClr val="bg1">
                  <a:lumMod val="95000"/>
                  <a:lumOff val="5000"/>
                </a:schemeClr>
              </a:solidFill>
            </a:endParaRPr>
          </a:p>
          <a:p>
            <a:endParaRPr lang="en-CA"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492" b="1480"/>
          <a:stretch/>
        </p:blipFill>
        <p:spPr>
          <a:xfrm>
            <a:off x="3244079" y="1649478"/>
            <a:ext cx="5725264" cy="3104092"/>
          </a:xfrm>
          <a:prstGeom prst="rect">
            <a:avLst/>
          </a:prstGeom>
        </p:spPr>
      </p:pic>
      <p:sp>
        <p:nvSpPr>
          <p:cNvPr id="9" name="TextBox 8"/>
          <p:cNvSpPr txBox="1"/>
          <p:nvPr/>
        </p:nvSpPr>
        <p:spPr>
          <a:xfrm>
            <a:off x="5580112" y="1201688"/>
            <a:ext cx="1440160" cy="369332"/>
          </a:xfrm>
          <a:prstGeom prst="rect">
            <a:avLst/>
          </a:prstGeom>
          <a:noFill/>
        </p:spPr>
        <p:txBody>
          <a:bodyPr wrap="square" rtlCol="0">
            <a:spAutoFit/>
          </a:bodyPr>
          <a:lstStyle/>
          <a:p>
            <a:r>
              <a:rPr lang="en-CA" dirty="0" smtClean="0"/>
              <a:t>Phil Steele</a:t>
            </a:r>
            <a:endParaRPr lang="en-CA" dirty="0"/>
          </a:p>
        </p:txBody>
      </p:sp>
      <p:sp>
        <p:nvSpPr>
          <p:cNvPr id="12" name="TextBox 11"/>
          <p:cNvSpPr txBox="1"/>
          <p:nvPr/>
        </p:nvSpPr>
        <p:spPr>
          <a:xfrm>
            <a:off x="326407" y="2006838"/>
            <a:ext cx="2736304" cy="2862322"/>
          </a:xfrm>
          <a:prstGeom prst="rect">
            <a:avLst/>
          </a:prstGeom>
          <a:noFill/>
        </p:spPr>
        <p:txBody>
          <a:bodyPr wrap="square" rtlCol="0">
            <a:spAutoFit/>
          </a:bodyPr>
          <a:lstStyle/>
          <a:p>
            <a:pPr marL="342900" indent="-342900">
              <a:buAutoNum type="arabicPeriod"/>
            </a:pPr>
            <a:r>
              <a:rPr lang="en-CA" dirty="0" smtClean="0"/>
              <a:t>Anticipate where the subject will be</a:t>
            </a:r>
          </a:p>
          <a:p>
            <a:pPr marL="342900" indent="-342900">
              <a:buAutoNum type="arabicPeriod"/>
            </a:pPr>
            <a:r>
              <a:rPr lang="en-CA" dirty="0" smtClean="0"/>
              <a:t>Set a focus point on that location and press the back focus button once.  This </a:t>
            </a:r>
            <a:r>
              <a:rPr lang="en-CA" b="1" dirty="0" smtClean="0"/>
              <a:t>sets</a:t>
            </a:r>
            <a:r>
              <a:rPr lang="en-CA" dirty="0" smtClean="0"/>
              <a:t> the focus at that point</a:t>
            </a:r>
          </a:p>
          <a:p>
            <a:pPr marL="342900" indent="-342900">
              <a:buAutoNum type="arabicPeriod"/>
            </a:pPr>
            <a:r>
              <a:rPr lang="en-CA" dirty="0" smtClean="0"/>
              <a:t>When the subject reaches the focus point, shoot.</a:t>
            </a:r>
            <a:endParaRPr lang="en-CA" dirty="0"/>
          </a:p>
        </p:txBody>
      </p:sp>
      <p:sp>
        <p:nvSpPr>
          <p:cNvPr id="13" name="TextBox 12"/>
          <p:cNvSpPr txBox="1"/>
          <p:nvPr/>
        </p:nvSpPr>
        <p:spPr>
          <a:xfrm>
            <a:off x="323527" y="4869160"/>
            <a:ext cx="8645815" cy="646331"/>
          </a:xfrm>
          <a:prstGeom prst="rect">
            <a:avLst/>
          </a:prstGeom>
          <a:noFill/>
        </p:spPr>
        <p:txBody>
          <a:bodyPr wrap="square" rtlCol="0">
            <a:spAutoFit/>
          </a:bodyPr>
          <a:lstStyle/>
          <a:p>
            <a:r>
              <a:rPr lang="en-CA" dirty="0" smtClean="0"/>
              <a:t>An alternative would be to use AF-continuous.  Press the back focus button and hold it.  Track the subject.  When the subject reached the desired point, press the shutter button.</a:t>
            </a:r>
            <a:endParaRPr lang="en-CA" dirty="0"/>
          </a:p>
        </p:txBody>
      </p:sp>
      <p:sp>
        <p:nvSpPr>
          <p:cNvPr id="5" name="TextBox 4"/>
          <p:cNvSpPr txBox="1"/>
          <p:nvPr/>
        </p:nvSpPr>
        <p:spPr>
          <a:xfrm>
            <a:off x="326407" y="1649478"/>
            <a:ext cx="2661417" cy="369332"/>
          </a:xfrm>
          <a:prstGeom prst="rect">
            <a:avLst/>
          </a:prstGeom>
          <a:noFill/>
        </p:spPr>
        <p:txBody>
          <a:bodyPr wrap="square" rtlCol="0">
            <a:spAutoFit/>
          </a:bodyPr>
          <a:lstStyle/>
          <a:p>
            <a:r>
              <a:rPr lang="en-CA" b="1" u="sng" dirty="0" smtClean="0"/>
              <a:t>Method</a:t>
            </a:r>
            <a:r>
              <a:rPr lang="en-CA" b="1" dirty="0" smtClean="0"/>
              <a:t>:</a:t>
            </a:r>
            <a:endParaRPr lang="en-CA" b="1" dirty="0"/>
          </a:p>
        </p:txBody>
      </p:sp>
    </p:spTree>
    <p:extLst>
      <p:ext uri="{BB962C8B-B14F-4D97-AF65-F5344CB8AC3E}">
        <p14:creationId xmlns:p14="http://schemas.microsoft.com/office/powerpoint/2010/main" val="12439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8932074" cy="523220"/>
          </a:xfrm>
          <a:prstGeom prst="rect">
            <a:avLst/>
          </a:prstGeom>
          <a:noFill/>
        </p:spPr>
        <p:txBody>
          <a:bodyPr wrap="square" rtlCol="0">
            <a:spAutoFit/>
          </a:bodyPr>
          <a:lstStyle/>
          <a:p>
            <a:r>
              <a:rPr lang="en-CA" sz="2800" dirty="0" smtClean="0"/>
              <a:t>Example:  Hold focus tracking, then concentrate on subject</a:t>
            </a:r>
          </a:p>
        </p:txBody>
      </p:sp>
      <p:sp>
        <p:nvSpPr>
          <p:cNvPr id="7" name="TextBox 6"/>
          <p:cNvSpPr txBox="1"/>
          <p:nvPr/>
        </p:nvSpPr>
        <p:spPr>
          <a:xfrm>
            <a:off x="668814" y="5964521"/>
            <a:ext cx="7374324" cy="615553"/>
          </a:xfrm>
          <a:prstGeom prst="rect">
            <a:avLst/>
          </a:prstGeom>
          <a:solidFill>
            <a:schemeClr val="tx1"/>
          </a:solidFill>
        </p:spPr>
        <p:txBody>
          <a:bodyPr wrap="square" rtlCol="0">
            <a:spAutoFit/>
          </a:bodyPr>
          <a:lstStyle/>
          <a:p>
            <a:r>
              <a:rPr lang="en-CA" sz="1600" u="sng" dirty="0">
                <a:hlinkClick r:id="rId2"/>
              </a:rPr>
              <a:t>http://digital-photography-school.com/advanced-tips-for-tack-sharp-images</a:t>
            </a:r>
            <a:endParaRPr lang="en-CA" sz="1600" dirty="0"/>
          </a:p>
          <a:p>
            <a:endParaRPr lang="en-CA"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902" y="1647964"/>
            <a:ext cx="4746298" cy="3156288"/>
          </a:xfrm>
          <a:prstGeom prst="rect">
            <a:avLst/>
          </a:prstGeom>
        </p:spPr>
      </p:pic>
      <p:sp>
        <p:nvSpPr>
          <p:cNvPr id="9" name="TextBox 8"/>
          <p:cNvSpPr txBox="1"/>
          <p:nvPr/>
        </p:nvSpPr>
        <p:spPr>
          <a:xfrm>
            <a:off x="251520" y="4796211"/>
            <a:ext cx="8788058" cy="1138773"/>
          </a:xfrm>
          <a:prstGeom prst="rect">
            <a:avLst/>
          </a:prstGeom>
          <a:noFill/>
        </p:spPr>
        <p:txBody>
          <a:bodyPr wrap="square" rtlCol="0">
            <a:spAutoFit/>
          </a:bodyPr>
          <a:lstStyle/>
          <a:p>
            <a:r>
              <a:rPr lang="en-CA" sz="1700" dirty="0"/>
              <a:t>For this shot, I had a single point activated in my focus grid and used AI-Servo to track my nephew as he spun around in circles. Because I had back button auto focus on and Servo tracking, I was able to hold down the focus button to track focus as he spun around. This allowed me to track focus using my thumb and hold down the shutter with my index finger.</a:t>
            </a:r>
          </a:p>
        </p:txBody>
      </p:sp>
      <p:sp>
        <p:nvSpPr>
          <p:cNvPr id="10" name="TextBox 9"/>
          <p:cNvSpPr txBox="1"/>
          <p:nvPr/>
        </p:nvSpPr>
        <p:spPr>
          <a:xfrm>
            <a:off x="6588224" y="1647964"/>
            <a:ext cx="2451354" cy="369332"/>
          </a:xfrm>
          <a:prstGeom prst="rect">
            <a:avLst/>
          </a:prstGeom>
          <a:noFill/>
        </p:spPr>
        <p:txBody>
          <a:bodyPr wrap="square" rtlCol="0">
            <a:spAutoFit/>
          </a:bodyPr>
          <a:lstStyle/>
          <a:p>
            <a:r>
              <a:rPr lang="en-CA" dirty="0" smtClean="0"/>
              <a:t>No lag on the shutter</a:t>
            </a:r>
            <a:endParaRPr lang="en-CA" dirty="0"/>
          </a:p>
        </p:txBody>
      </p:sp>
      <p:sp>
        <p:nvSpPr>
          <p:cNvPr id="5" name="TextBox 4"/>
          <p:cNvSpPr txBox="1"/>
          <p:nvPr/>
        </p:nvSpPr>
        <p:spPr>
          <a:xfrm>
            <a:off x="6660232" y="4149080"/>
            <a:ext cx="2160240" cy="369332"/>
          </a:xfrm>
          <a:prstGeom prst="rect">
            <a:avLst/>
          </a:prstGeom>
          <a:noFill/>
        </p:spPr>
        <p:txBody>
          <a:bodyPr wrap="square" rtlCol="0">
            <a:spAutoFit/>
          </a:bodyPr>
          <a:lstStyle/>
          <a:p>
            <a:r>
              <a:rPr lang="en-CA" dirty="0" smtClean="0"/>
              <a:t>James Brandon</a:t>
            </a:r>
            <a:endParaRPr lang="en-CA" dirty="0"/>
          </a:p>
        </p:txBody>
      </p:sp>
    </p:spTree>
    <p:extLst>
      <p:ext uri="{BB962C8B-B14F-4D97-AF65-F5344CB8AC3E}">
        <p14:creationId xmlns:p14="http://schemas.microsoft.com/office/powerpoint/2010/main" val="248323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8932074" cy="523220"/>
          </a:xfrm>
          <a:prstGeom prst="rect">
            <a:avLst/>
          </a:prstGeom>
          <a:noFill/>
        </p:spPr>
        <p:txBody>
          <a:bodyPr wrap="square" rtlCol="0">
            <a:spAutoFit/>
          </a:bodyPr>
          <a:lstStyle/>
          <a:p>
            <a:r>
              <a:rPr lang="en-CA" sz="2800" dirty="0" smtClean="0"/>
              <a:t>Example:  Hold focus tracking, then concentrate on subject</a:t>
            </a:r>
          </a:p>
        </p:txBody>
      </p:sp>
      <p:sp>
        <p:nvSpPr>
          <p:cNvPr id="7" name="TextBox 6"/>
          <p:cNvSpPr txBox="1"/>
          <p:nvPr/>
        </p:nvSpPr>
        <p:spPr>
          <a:xfrm>
            <a:off x="668814" y="5964521"/>
            <a:ext cx="7374324" cy="615553"/>
          </a:xfrm>
          <a:prstGeom prst="rect">
            <a:avLst/>
          </a:prstGeom>
          <a:solidFill>
            <a:schemeClr val="tx1"/>
          </a:solidFill>
        </p:spPr>
        <p:txBody>
          <a:bodyPr wrap="square" rtlCol="0">
            <a:spAutoFit/>
          </a:bodyPr>
          <a:lstStyle/>
          <a:p>
            <a:r>
              <a:rPr lang="en-CA" sz="1600" u="sng" dirty="0">
                <a:hlinkClick r:id="rId2"/>
              </a:rPr>
              <a:t>http://digital-photography-school.com/advanced-tips-for-tack-sharp-images</a:t>
            </a:r>
            <a:endParaRPr lang="en-CA" sz="1600" dirty="0"/>
          </a:p>
          <a:p>
            <a:endParaRPr lang="en-CA" dirty="0"/>
          </a:p>
        </p:txBody>
      </p:sp>
      <p:sp>
        <p:nvSpPr>
          <p:cNvPr id="10" name="TextBox 9"/>
          <p:cNvSpPr txBox="1"/>
          <p:nvPr/>
        </p:nvSpPr>
        <p:spPr>
          <a:xfrm>
            <a:off x="6588224" y="1647964"/>
            <a:ext cx="2451354" cy="369332"/>
          </a:xfrm>
          <a:prstGeom prst="rect">
            <a:avLst/>
          </a:prstGeom>
          <a:noFill/>
        </p:spPr>
        <p:txBody>
          <a:bodyPr wrap="square" rtlCol="0">
            <a:spAutoFit/>
          </a:bodyPr>
          <a:lstStyle/>
          <a:p>
            <a:r>
              <a:rPr lang="en-CA" dirty="0" smtClean="0"/>
              <a:t>No lag on the shutter</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47964"/>
            <a:ext cx="5106144" cy="3404096"/>
          </a:xfrm>
          <a:prstGeom prst="rect">
            <a:avLst/>
          </a:prstGeom>
        </p:spPr>
      </p:pic>
      <p:sp>
        <p:nvSpPr>
          <p:cNvPr id="6" name="TextBox 5"/>
          <p:cNvSpPr txBox="1"/>
          <p:nvPr/>
        </p:nvSpPr>
        <p:spPr>
          <a:xfrm>
            <a:off x="755576" y="5157192"/>
            <a:ext cx="7992888" cy="646331"/>
          </a:xfrm>
          <a:prstGeom prst="rect">
            <a:avLst/>
          </a:prstGeom>
          <a:noFill/>
        </p:spPr>
        <p:txBody>
          <a:bodyPr wrap="square" rtlCol="0">
            <a:spAutoFit/>
          </a:bodyPr>
          <a:lstStyle/>
          <a:p>
            <a:r>
              <a:rPr lang="en-CA" dirty="0"/>
              <a:t>I used Servo focus tracking and held it down during the jump using back button focus. I grabbed this frame as he made a bit of a rough landing.</a:t>
            </a:r>
          </a:p>
        </p:txBody>
      </p:sp>
      <p:sp>
        <p:nvSpPr>
          <p:cNvPr id="11" name="TextBox 10"/>
          <p:cNvSpPr txBox="1"/>
          <p:nvPr/>
        </p:nvSpPr>
        <p:spPr>
          <a:xfrm>
            <a:off x="5940152" y="4437112"/>
            <a:ext cx="3024336" cy="369332"/>
          </a:xfrm>
          <a:prstGeom prst="rect">
            <a:avLst/>
          </a:prstGeom>
          <a:noFill/>
        </p:spPr>
        <p:txBody>
          <a:bodyPr wrap="square" rtlCol="0">
            <a:spAutoFit/>
          </a:bodyPr>
          <a:lstStyle/>
          <a:p>
            <a:r>
              <a:rPr lang="en-CA" dirty="0" smtClean="0"/>
              <a:t>James Brandon</a:t>
            </a:r>
            <a:endParaRPr lang="en-CA" dirty="0"/>
          </a:p>
        </p:txBody>
      </p:sp>
    </p:spTree>
    <p:extLst>
      <p:ext uri="{BB962C8B-B14F-4D97-AF65-F5344CB8AC3E}">
        <p14:creationId xmlns:p14="http://schemas.microsoft.com/office/powerpoint/2010/main" val="9178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4744"/>
            <a:ext cx="9036496" cy="523220"/>
          </a:xfrm>
          <a:prstGeom prst="rect">
            <a:avLst/>
          </a:prstGeom>
          <a:noFill/>
        </p:spPr>
        <p:txBody>
          <a:bodyPr wrap="square" rtlCol="0">
            <a:spAutoFit/>
          </a:bodyPr>
          <a:lstStyle/>
          <a:p>
            <a:r>
              <a:rPr lang="en-CA" sz="2800" dirty="0" smtClean="0"/>
              <a:t>Example:  Hold focus tracking, then concentrate on subject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633890"/>
            <a:ext cx="6480720" cy="4319521"/>
          </a:xfrm>
          <a:prstGeom prst="rect">
            <a:avLst/>
          </a:prstGeom>
        </p:spPr>
      </p:pic>
      <p:sp>
        <p:nvSpPr>
          <p:cNvPr id="6" name="TextBox 5"/>
          <p:cNvSpPr txBox="1"/>
          <p:nvPr/>
        </p:nvSpPr>
        <p:spPr>
          <a:xfrm>
            <a:off x="251520" y="1660158"/>
            <a:ext cx="2160240" cy="369332"/>
          </a:xfrm>
          <a:prstGeom prst="rect">
            <a:avLst/>
          </a:prstGeom>
          <a:noFill/>
        </p:spPr>
        <p:txBody>
          <a:bodyPr wrap="square" rtlCol="0">
            <a:spAutoFit/>
          </a:bodyPr>
          <a:lstStyle/>
          <a:p>
            <a:r>
              <a:rPr lang="en-CA" dirty="0" smtClean="0"/>
              <a:t>Robert Clark</a:t>
            </a:r>
            <a:endParaRPr lang="en-CA" dirty="0"/>
          </a:p>
        </p:txBody>
      </p:sp>
      <p:sp>
        <p:nvSpPr>
          <p:cNvPr id="11" name="TextBox 10"/>
          <p:cNvSpPr txBox="1"/>
          <p:nvPr/>
        </p:nvSpPr>
        <p:spPr>
          <a:xfrm>
            <a:off x="109544" y="2348880"/>
            <a:ext cx="2160240" cy="4247317"/>
          </a:xfrm>
          <a:prstGeom prst="rect">
            <a:avLst/>
          </a:prstGeom>
          <a:noFill/>
        </p:spPr>
        <p:txBody>
          <a:bodyPr wrap="square" rtlCol="0">
            <a:spAutoFit/>
          </a:bodyPr>
          <a:lstStyle/>
          <a:p>
            <a:pPr marL="342900" indent="-342900">
              <a:buAutoNum type="arabicPeriod"/>
            </a:pPr>
            <a:r>
              <a:rPr lang="en-CA" dirty="0" smtClean="0"/>
              <a:t>Set camera on continuous focus.</a:t>
            </a:r>
          </a:p>
          <a:p>
            <a:pPr marL="342900" indent="-342900">
              <a:buAutoNum type="arabicPeriod"/>
            </a:pPr>
            <a:r>
              <a:rPr lang="en-CA" dirty="0" smtClean="0"/>
              <a:t>Set focus tracking point on climber and hold the back focus button.</a:t>
            </a:r>
          </a:p>
          <a:p>
            <a:pPr marL="342900" indent="-342900">
              <a:buAutoNum type="arabicPeriod"/>
            </a:pPr>
            <a:r>
              <a:rPr lang="en-CA" dirty="0" smtClean="0"/>
              <a:t>Compose the shot.</a:t>
            </a:r>
          </a:p>
          <a:p>
            <a:pPr marL="342900" indent="-342900">
              <a:buAutoNum type="arabicPeriod"/>
            </a:pPr>
            <a:r>
              <a:rPr lang="en-CA" dirty="0" smtClean="0"/>
              <a:t>When the climber reaches the desired location press shutter.</a:t>
            </a:r>
            <a:endParaRPr lang="en-CA" dirty="0"/>
          </a:p>
        </p:txBody>
      </p:sp>
      <p:sp>
        <p:nvSpPr>
          <p:cNvPr id="7" name="TextBox 6"/>
          <p:cNvSpPr txBox="1"/>
          <p:nvPr/>
        </p:nvSpPr>
        <p:spPr>
          <a:xfrm>
            <a:off x="109544" y="2029490"/>
            <a:ext cx="2302216" cy="369332"/>
          </a:xfrm>
          <a:prstGeom prst="rect">
            <a:avLst/>
          </a:prstGeom>
          <a:noFill/>
        </p:spPr>
        <p:txBody>
          <a:bodyPr wrap="square" rtlCol="0">
            <a:spAutoFit/>
          </a:bodyPr>
          <a:lstStyle/>
          <a:p>
            <a:r>
              <a:rPr lang="en-CA" b="1" u="sng" dirty="0" smtClean="0"/>
              <a:t>Method</a:t>
            </a:r>
            <a:r>
              <a:rPr lang="en-CA" dirty="0" smtClean="0"/>
              <a:t>:</a:t>
            </a:r>
            <a:endParaRPr lang="en-CA" dirty="0"/>
          </a:p>
        </p:txBody>
      </p:sp>
    </p:spTree>
    <p:extLst>
      <p:ext uri="{BB962C8B-B14F-4D97-AF65-F5344CB8AC3E}">
        <p14:creationId xmlns:p14="http://schemas.microsoft.com/office/powerpoint/2010/main" val="31460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Back Button Focus:</a:t>
            </a:r>
            <a:endParaRPr lang="en-CA" sz="4400" dirty="0">
              <a:solidFill>
                <a:prstClr val="white"/>
              </a:solidFill>
            </a:endParaRPr>
          </a:p>
        </p:txBody>
      </p:sp>
      <p:sp>
        <p:nvSpPr>
          <p:cNvPr id="4" name="TextBox 3"/>
          <p:cNvSpPr txBox="1"/>
          <p:nvPr/>
        </p:nvSpPr>
        <p:spPr>
          <a:xfrm>
            <a:off x="107504" y="1126631"/>
            <a:ext cx="8640960" cy="2123658"/>
          </a:xfrm>
          <a:prstGeom prst="rect">
            <a:avLst/>
          </a:prstGeom>
          <a:noFill/>
        </p:spPr>
        <p:txBody>
          <a:bodyPr wrap="square" rtlCol="0">
            <a:spAutoFit/>
          </a:bodyPr>
          <a:lstStyle/>
          <a:p>
            <a:r>
              <a:rPr lang="en-CA" sz="2800" b="1" u="sng" dirty="0" smtClean="0"/>
              <a:t>Disadvantages</a:t>
            </a:r>
            <a:r>
              <a:rPr lang="en-CA" sz="2800" dirty="0" smtClean="0"/>
              <a:t>:  </a:t>
            </a:r>
          </a:p>
          <a:p>
            <a:r>
              <a:rPr lang="en-CA" sz="2800" dirty="0"/>
              <a:t>	</a:t>
            </a:r>
            <a:r>
              <a:rPr lang="en-CA" sz="2800" dirty="0" smtClean="0"/>
              <a:t>1.  Need to practice.  Not natural.</a:t>
            </a:r>
          </a:p>
          <a:p>
            <a:r>
              <a:rPr lang="en-CA" sz="2800" dirty="0"/>
              <a:t>	</a:t>
            </a:r>
            <a:r>
              <a:rPr lang="en-CA" sz="2800" dirty="0" smtClean="0"/>
              <a:t>2.  Complex setup</a:t>
            </a:r>
          </a:p>
          <a:p>
            <a:endParaRPr lang="en-CA" sz="2800" dirty="0" smtClean="0"/>
          </a:p>
          <a:p>
            <a:pPr marL="342900" indent="-342900">
              <a:buAutoNum type="arabicPeriod"/>
            </a:pPr>
            <a:endParaRPr lang="en-CA" sz="2000" dirty="0" smtClean="0"/>
          </a:p>
        </p:txBody>
      </p:sp>
      <p:sp>
        <p:nvSpPr>
          <p:cNvPr id="5" name="TextBox 4"/>
          <p:cNvSpPr txBox="1"/>
          <p:nvPr/>
        </p:nvSpPr>
        <p:spPr>
          <a:xfrm>
            <a:off x="192762" y="4869160"/>
            <a:ext cx="8856984" cy="1569660"/>
          </a:xfrm>
          <a:prstGeom prst="rect">
            <a:avLst/>
          </a:prstGeom>
          <a:solidFill>
            <a:schemeClr val="accent6">
              <a:lumMod val="20000"/>
              <a:lumOff val="80000"/>
            </a:schemeClr>
          </a:solidFill>
          <a:ln w="57150">
            <a:solidFill>
              <a:schemeClr val="accent6">
                <a:lumMod val="50000"/>
              </a:schemeClr>
            </a:solidFill>
          </a:ln>
        </p:spPr>
        <p:txBody>
          <a:bodyPr wrap="square" rtlCol="0">
            <a:spAutoFit/>
          </a:bodyPr>
          <a:lstStyle/>
          <a:p>
            <a:r>
              <a:rPr lang="en-CA" sz="2400" dirty="0" smtClean="0">
                <a:solidFill>
                  <a:schemeClr val="bg1">
                    <a:lumMod val="95000"/>
                    <a:lumOff val="5000"/>
                  </a:schemeClr>
                </a:solidFill>
              </a:rPr>
              <a:t>Tip:  </a:t>
            </a:r>
          </a:p>
          <a:p>
            <a:pPr lvl="1"/>
            <a:r>
              <a:rPr lang="en-CA" sz="2400" dirty="0" smtClean="0">
                <a:solidFill>
                  <a:schemeClr val="bg1">
                    <a:lumMod val="95000"/>
                    <a:lumOff val="5000"/>
                  </a:schemeClr>
                </a:solidFill>
              </a:rPr>
              <a:t>Every time you put your camera away set it in a certain way.  When you use it again you will know how it is set up and you won’t be surprised.</a:t>
            </a:r>
            <a:endParaRPr lang="en-CA" sz="2400" dirty="0">
              <a:solidFill>
                <a:schemeClr val="bg1">
                  <a:lumMod val="95000"/>
                  <a:lumOff val="5000"/>
                </a:schemeClr>
              </a:solidFill>
            </a:endParaRPr>
          </a:p>
        </p:txBody>
      </p:sp>
      <p:sp>
        <p:nvSpPr>
          <p:cNvPr id="6" name="TextBox 5"/>
          <p:cNvSpPr txBox="1"/>
          <p:nvPr/>
        </p:nvSpPr>
        <p:spPr>
          <a:xfrm>
            <a:off x="134005" y="2420888"/>
            <a:ext cx="8667461" cy="1815882"/>
          </a:xfrm>
          <a:prstGeom prst="rect">
            <a:avLst/>
          </a:prstGeom>
          <a:noFill/>
        </p:spPr>
        <p:txBody>
          <a:bodyPr wrap="square" rtlCol="0">
            <a:spAutoFit/>
          </a:bodyPr>
          <a:lstStyle/>
          <a:p>
            <a:r>
              <a:rPr lang="en-CA" sz="2800" b="1" u="sng" dirty="0" smtClean="0"/>
              <a:t>Setup</a:t>
            </a:r>
            <a:r>
              <a:rPr lang="en-CA" sz="2800" dirty="0" smtClean="0"/>
              <a:t>:</a:t>
            </a:r>
          </a:p>
          <a:p>
            <a:r>
              <a:rPr lang="en-CA" sz="2800" dirty="0" smtClean="0"/>
              <a:t>Each camera setup is different.  </a:t>
            </a:r>
          </a:p>
          <a:p>
            <a:r>
              <a:rPr lang="en-CA" sz="2800" dirty="0" smtClean="0"/>
              <a:t>Put the </a:t>
            </a:r>
            <a:r>
              <a:rPr lang="en-CA" sz="2800" dirty="0" smtClean="0"/>
              <a:t>Brand </a:t>
            </a:r>
            <a:r>
              <a:rPr lang="en-CA" sz="2800" dirty="0" smtClean="0"/>
              <a:t>and model number into Google along with “Back Focus Button Setup” for specific instructions.</a:t>
            </a:r>
            <a:endParaRPr lang="en-CA" sz="2800" dirty="0"/>
          </a:p>
        </p:txBody>
      </p:sp>
      <p:sp>
        <p:nvSpPr>
          <p:cNvPr id="7" name="TextBox 6"/>
          <p:cNvSpPr txBox="1"/>
          <p:nvPr/>
        </p:nvSpPr>
        <p:spPr>
          <a:xfrm>
            <a:off x="251520" y="4236770"/>
            <a:ext cx="8739469" cy="523220"/>
          </a:xfrm>
          <a:prstGeom prst="rect">
            <a:avLst/>
          </a:prstGeom>
          <a:noFill/>
        </p:spPr>
        <p:txBody>
          <a:bodyPr wrap="square" rtlCol="0">
            <a:spAutoFit/>
          </a:bodyPr>
          <a:lstStyle/>
          <a:p>
            <a:r>
              <a:rPr lang="en-CA" sz="2800" dirty="0" smtClean="0"/>
              <a:t>This can be setup on some point and shoot cameras.  </a:t>
            </a:r>
            <a:endParaRPr lang="en-CA" sz="2800" dirty="0"/>
          </a:p>
        </p:txBody>
      </p:sp>
    </p:spTree>
    <p:extLst>
      <p:ext uri="{BB962C8B-B14F-4D97-AF65-F5344CB8AC3E}">
        <p14:creationId xmlns:p14="http://schemas.microsoft.com/office/powerpoint/2010/main" val="404183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476672"/>
            <a:ext cx="8496944" cy="769441"/>
          </a:xfrm>
          <a:prstGeom prst="rect">
            <a:avLst/>
          </a:prstGeom>
          <a:noFill/>
        </p:spPr>
        <p:txBody>
          <a:bodyPr wrap="square" rtlCol="0">
            <a:spAutoFit/>
          </a:bodyPr>
          <a:lstStyle/>
          <a:p>
            <a:r>
              <a:rPr lang="en-CA" sz="4400" dirty="0" smtClean="0">
                <a:solidFill>
                  <a:prstClr val="white"/>
                </a:solidFill>
              </a:rPr>
              <a:t>Summary:</a:t>
            </a:r>
            <a:endParaRPr lang="en-CA" sz="4400" dirty="0">
              <a:solidFill>
                <a:prstClr val="white"/>
              </a:solidFill>
            </a:endParaRPr>
          </a:p>
        </p:txBody>
      </p:sp>
      <p:sp>
        <p:nvSpPr>
          <p:cNvPr id="6" name="TextBox 5"/>
          <p:cNvSpPr txBox="1"/>
          <p:nvPr/>
        </p:nvSpPr>
        <p:spPr>
          <a:xfrm>
            <a:off x="127290" y="1124744"/>
            <a:ext cx="8784976" cy="5355312"/>
          </a:xfrm>
          <a:prstGeom prst="rect">
            <a:avLst/>
          </a:prstGeom>
          <a:noFill/>
        </p:spPr>
        <p:txBody>
          <a:bodyPr wrap="square" rtlCol="0">
            <a:spAutoFit/>
          </a:bodyPr>
          <a:lstStyle/>
          <a:p>
            <a:pPr marL="342900" indent="-342900">
              <a:buAutoNum type="arabicPeriod"/>
            </a:pPr>
            <a:r>
              <a:rPr lang="en-CA" dirty="0" smtClean="0"/>
              <a:t>Two common technologies:</a:t>
            </a:r>
          </a:p>
          <a:p>
            <a:pPr marL="800100" lvl="1" indent="-342900">
              <a:buAutoNum type="arabicPeriod"/>
            </a:pPr>
            <a:r>
              <a:rPr lang="en-CA" dirty="0" smtClean="0"/>
              <a:t> Phase Detection (PD)</a:t>
            </a:r>
          </a:p>
          <a:p>
            <a:pPr marL="1257300" lvl="2" indent="-342900">
              <a:buAutoNum type="arabicPeriod"/>
            </a:pPr>
            <a:r>
              <a:rPr lang="en-CA" dirty="0"/>
              <a:t> </a:t>
            </a:r>
            <a:r>
              <a:rPr lang="en-CA" dirty="0" smtClean="0"/>
              <a:t>Fast</a:t>
            </a:r>
          </a:p>
          <a:p>
            <a:pPr marL="1257300" lvl="2" indent="-342900">
              <a:buAutoNum type="arabicPeriod"/>
            </a:pPr>
            <a:r>
              <a:rPr lang="en-CA" dirty="0"/>
              <a:t> </a:t>
            </a:r>
            <a:r>
              <a:rPr lang="en-CA" dirty="0" smtClean="0"/>
              <a:t>Complex, expensive, independent of the image</a:t>
            </a:r>
          </a:p>
          <a:p>
            <a:pPr marL="800100" lvl="1" indent="-342900">
              <a:buAutoNum type="arabicPeriod"/>
            </a:pPr>
            <a:r>
              <a:rPr lang="en-CA" dirty="0" smtClean="0"/>
              <a:t>Contrast Detection (CD) </a:t>
            </a:r>
          </a:p>
          <a:p>
            <a:pPr marL="1257300" lvl="2" indent="-342900">
              <a:buAutoNum type="arabicPeriod"/>
            </a:pPr>
            <a:r>
              <a:rPr lang="en-CA" dirty="0" smtClean="0"/>
              <a:t>Slow</a:t>
            </a:r>
          </a:p>
          <a:p>
            <a:pPr marL="1257300" lvl="2" indent="-342900">
              <a:buAutoNum type="arabicPeriod"/>
            </a:pPr>
            <a:r>
              <a:rPr lang="en-CA" dirty="0" smtClean="0"/>
              <a:t>Accurate, computer in camera uses the image</a:t>
            </a:r>
          </a:p>
          <a:p>
            <a:pPr marL="342900" indent="-342900">
              <a:buAutoNum type="arabicPeriod"/>
            </a:pPr>
            <a:r>
              <a:rPr lang="en-CA" dirty="0" smtClean="0"/>
              <a:t>Setting focus points</a:t>
            </a:r>
          </a:p>
          <a:p>
            <a:pPr marL="342900" indent="-342900">
              <a:buAutoNum type="arabicPeriod"/>
            </a:pPr>
            <a:r>
              <a:rPr lang="en-CA" dirty="0" smtClean="0"/>
              <a:t>Setting auto focus modes</a:t>
            </a:r>
          </a:p>
          <a:p>
            <a:pPr marL="800100" lvl="1" indent="-342900">
              <a:buAutoNum type="arabicPeriod"/>
            </a:pPr>
            <a:r>
              <a:rPr lang="en-CA" dirty="0" smtClean="0"/>
              <a:t>Single (focuses once then stops)</a:t>
            </a:r>
          </a:p>
          <a:p>
            <a:pPr marL="800100" lvl="1" indent="-342900">
              <a:buAutoNum type="arabicPeriod"/>
            </a:pPr>
            <a:r>
              <a:rPr lang="en-CA" dirty="0" smtClean="0"/>
              <a:t>Continuous focusing/tracking with shutter button pressed Canon (AI-Servo), Nikon (AF-C). </a:t>
            </a:r>
          </a:p>
          <a:p>
            <a:pPr marL="342900" indent="-342900">
              <a:buAutoNum type="arabicPeriod"/>
            </a:pPr>
            <a:r>
              <a:rPr lang="en-CA" dirty="0" smtClean="0"/>
              <a:t>Back Button Focus:  advanced focus technique, separate focus from shutter button, reassign focus to a button on the back of the camera</a:t>
            </a:r>
          </a:p>
          <a:p>
            <a:pPr marL="800100" lvl="1" indent="-342900">
              <a:buAutoNum type="arabicPeriod"/>
            </a:pPr>
            <a:r>
              <a:rPr lang="en-CA" dirty="0" smtClean="0"/>
              <a:t>Convenient:  (don’t need to hold shutter button ½ way).  Hold button and “forget”.</a:t>
            </a:r>
          </a:p>
          <a:p>
            <a:pPr marL="800100" lvl="1" indent="-342900">
              <a:buAutoNum type="arabicPeriod"/>
            </a:pPr>
            <a:r>
              <a:rPr lang="en-CA" dirty="0" smtClean="0"/>
              <a:t>Accurate:  (</a:t>
            </a:r>
            <a:r>
              <a:rPr lang="en-CA" dirty="0" err="1" smtClean="0"/>
              <a:t>prefocus</a:t>
            </a:r>
            <a:r>
              <a:rPr lang="en-CA" dirty="0" smtClean="0"/>
              <a:t> and lock to be assured of subject)</a:t>
            </a:r>
          </a:p>
          <a:p>
            <a:pPr marL="800100" lvl="1" indent="-342900">
              <a:buAutoNum type="arabicPeriod"/>
            </a:pPr>
            <a:r>
              <a:rPr lang="en-CA" dirty="0" smtClean="0"/>
              <a:t>Fast:  “switch” between single and continuous focus </a:t>
            </a:r>
          </a:p>
          <a:p>
            <a:pPr marL="1257300" lvl="2" indent="-342900">
              <a:buAutoNum type="arabicPeriod"/>
            </a:pPr>
            <a:r>
              <a:rPr lang="en-CA" dirty="0" smtClean="0"/>
              <a:t>Pulse back focus button for single</a:t>
            </a:r>
          </a:p>
          <a:p>
            <a:pPr marL="1257300" lvl="2" indent="-342900">
              <a:buAutoNum type="arabicPeriod"/>
            </a:pPr>
            <a:r>
              <a:rPr lang="en-CA" dirty="0" smtClean="0"/>
              <a:t>Hold and “forget” back focus button for continuous focus mode</a:t>
            </a:r>
            <a:endParaRPr lang="en-CA" dirty="0"/>
          </a:p>
        </p:txBody>
      </p:sp>
    </p:spTree>
    <p:extLst>
      <p:ext uri="{BB962C8B-B14F-4D97-AF65-F5344CB8AC3E}">
        <p14:creationId xmlns:p14="http://schemas.microsoft.com/office/powerpoint/2010/main" val="281268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 calcmode="lin" valueType="num">
                                      <p:cBhvr additive="base">
                                        <p:cTn id="5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 calcmode="lin" valueType="num">
                                      <p:cBhvr additive="base">
                                        <p:cTn id="5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additive="base">
                                        <p:cTn id="6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 calcmode="lin" valueType="num">
                                      <p:cBhvr additive="base">
                                        <p:cTn id="6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2" end="12"/>
                                            </p:txEl>
                                          </p:spTgt>
                                        </p:tgtEl>
                                        <p:attrNameLst>
                                          <p:attrName>style.visibility</p:attrName>
                                        </p:attrNameLst>
                                      </p:cBhvr>
                                      <p:to>
                                        <p:strVal val="visible"/>
                                      </p:to>
                                    </p:set>
                                    <p:anim calcmode="lin" valueType="num">
                                      <p:cBhvr additive="base">
                                        <p:cTn id="7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13" end="13"/>
                                            </p:txEl>
                                          </p:spTgt>
                                        </p:tgtEl>
                                        <p:attrNameLst>
                                          <p:attrName>style.visibility</p:attrName>
                                        </p:attrNameLst>
                                      </p:cBhvr>
                                      <p:to>
                                        <p:strVal val="visible"/>
                                      </p:to>
                                    </p:set>
                                    <p:anim calcmode="lin" valueType="num">
                                      <p:cBhvr additive="base">
                                        <p:cTn id="7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14" end="14"/>
                                            </p:txEl>
                                          </p:spTgt>
                                        </p:tgtEl>
                                        <p:attrNameLst>
                                          <p:attrName>style.visibility</p:attrName>
                                        </p:attrNameLst>
                                      </p:cBhvr>
                                      <p:to>
                                        <p:strVal val="visible"/>
                                      </p:to>
                                    </p:set>
                                    <p:anim calcmode="lin" valueType="num">
                                      <p:cBhvr additive="base">
                                        <p:cTn id="85"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
                                            <p:txEl>
                                              <p:pRg st="15" end="15"/>
                                            </p:txEl>
                                          </p:spTgt>
                                        </p:tgtEl>
                                        <p:attrNameLst>
                                          <p:attrName>style.visibility</p:attrName>
                                        </p:attrNameLst>
                                      </p:cBhvr>
                                      <p:to>
                                        <p:strVal val="visible"/>
                                      </p:to>
                                    </p:set>
                                    <p:anim calcmode="lin" valueType="num">
                                      <p:cBhvr additive="base">
                                        <p:cTn id="89"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
                                            <p:txEl>
                                              <p:pRg st="16" end="16"/>
                                            </p:txEl>
                                          </p:spTgt>
                                        </p:tgtEl>
                                        <p:attrNameLst>
                                          <p:attrName>style.visibility</p:attrName>
                                        </p:attrNameLst>
                                      </p:cBhvr>
                                      <p:to>
                                        <p:strVal val="visible"/>
                                      </p:to>
                                    </p:set>
                                    <p:anim calcmode="lin" valueType="num">
                                      <p:cBhvr additive="base">
                                        <p:cTn id="93"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118390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251520" y="1628800"/>
            <a:ext cx="8352928" cy="1815882"/>
          </a:xfrm>
          <a:prstGeom prst="rect">
            <a:avLst/>
          </a:prstGeom>
          <a:noFill/>
        </p:spPr>
        <p:txBody>
          <a:bodyPr wrap="square" rtlCol="0">
            <a:spAutoFit/>
          </a:bodyPr>
          <a:lstStyle/>
          <a:p>
            <a:r>
              <a:rPr lang="en-CA" sz="4000" dirty="0" smtClean="0"/>
              <a:t>Two common technologies</a:t>
            </a:r>
          </a:p>
          <a:p>
            <a:pPr marL="800100" lvl="1" indent="-342900">
              <a:buFont typeface="+mj-lt"/>
              <a:buAutoNum type="arabicPeriod"/>
            </a:pPr>
            <a:r>
              <a:rPr lang="en-CA" sz="3600" dirty="0" smtClean="0"/>
              <a:t>  Phase Detection (PD)</a:t>
            </a:r>
          </a:p>
          <a:p>
            <a:pPr marL="800100" lvl="1" indent="-342900">
              <a:buFont typeface="+mj-lt"/>
              <a:buAutoNum type="arabicPeriod"/>
            </a:pPr>
            <a:r>
              <a:rPr lang="en-CA" sz="3600" dirty="0" smtClean="0"/>
              <a:t>  Contrast Detection (CD)</a:t>
            </a:r>
            <a:endParaRPr lang="en-CA" sz="3600" dirty="0"/>
          </a:p>
        </p:txBody>
      </p:sp>
    </p:spTree>
    <p:extLst>
      <p:ext uri="{BB962C8B-B14F-4D97-AF65-F5344CB8AC3E}">
        <p14:creationId xmlns:p14="http://schemas.microsoft.com/office/powerpoint/2010/main" val="73546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3408" y="1274857"/>
            <a:ext cx="9039904" cy="707886"/>
          </a:xfrm>
          <a:prstGeom prst="rect">
            <a:avLst/>
          </a:prstGeom>
          <a:noFill/>
        </p:spPr>
        <p:txBody>
          <a:bodyPr wrap="square" rtlCol="0">
            <a:spAutoFit/>
          </a:bodyPr>
          <a:lstStyle/>
          <a:p>
            <a:pPr lvl="1"/>
            <a:r>
              <a:rPr lang="en-CA" sz="4000" u="sng" dirty="0" smtClean="0"/>
              <a:t>Phase Detection (PD)</a:t>
            </a:r>
            <a:r>
              <a:rPr lang="en-CA" sz="4000" dirty="0" smtClean="0"/>
              <a:t>  </a:t>
            </a:r>
            <a:r>
              <a:rPr lang="en-CA" sz="3200" dirty="0" smtClean="0"/>
              <a:t>(light ray sampling)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2743"/>
            <a:ext cx="7344816" cy="4746534"/>
          </a:xfrm>
          <a:prstGeom prst="rect">
            <a:avLst/>
          </a:prstGeom>
        </p:spPr>
      </p:pic>
      <p:sp>
        <p:nvSpPr>
          <p:cNvPr id="6" name="TextBox 5"/>
          <p:cNvSpPr txBox="1"/>
          <p:nvPr/>
        </p:nvSpPr>
        <p:spPr>
          <a:xfrm>
            <a:off x="6588224" y="4873446"/>
            <a:ext cx="792088" cy="369332"/>
          </a:xfrm>
          <a:prstGeom prst="rect">
            <a:avLst/>
          </a:prstGeom>
          <a:noFill/>
        </p:spPr>
        <p:txBody>
          <a:bodyPr wrap="square" rtlCol="0">
            <a:spAutoFit/>
          </a:bodyPr>
          <a:lstStyle/>
          <a:p>
            <a:r>
              <a:rPr lang="en-CA" dirty="0" smtClean="0">
                <a:solidFill>
                  <a:schemeClr val="bg1"/>
                </a:solidFill>
              </a:rPr>
              <a:t>object</a:t>
            </a:r>
            <a:endParaRPr lang="en-CA" dirty="0">
              <a:solidFill>
                <a:schemeClr val="bg1"/>
              </a:solidFill>
            </a:endParaRPr>
          </a:p>
        </p:txBody>
      </p:sp>
      <p:sp>
        <p:nvSpPr>
          <p:cNvPr id="7" name="TextBox 6"/>
          <p:cNvSpPr txBox="1"/>
          <p:nvPr/>
        </p:nvSpPr>
        <p:spPr>
          <a:xfrm>
            <a:off x="2315032" y="4232750"/>
            <a:ext cx="2563688" cy="646331"/>
          </a:xfrm>
          <a:prstGeom prst="rect">
            <a:avLst/>
          </a:prstGeom>
          <a:noFill/>
        </p:spPr>
        <p:txBody>
          <a:bodyPr wrap="square" rtlCol="0">
            <a:spAutoFit/>
          </a:bodyPr>
          <a:lstStyle/>
          <a:p>
            <a:r>
              <a:rPr lang="en-CA" dirty="0" smtClean="0">
                <a:solidFill>
                  <a:schemeClr val="bg1"/>
                </a:solidFill>
              </a:rPr>
              <a:t>Reflex mirror</a:t>
            </a:r>
          </a:p>
          <a:p>
            <a:r>
              <a:rPr lang="en-CA" dirty="0" smtClean="0">
                <a:solidFill>
                  <a:schemeClr val="bg1"/>
                </a:solidFill>
              </a:rPr>
              <a:t>Partially transparent</a:t>
            </a:r>
            <a:endParaRPr lang="en-CA" dirty="0">
              <a:solidFill>
                <a:schemeClr val="bg1"/>
              </a:solidFill>
            </a:endParaRPr>
          </a:p>
        </p:txBody>
      </p:sp>
      <p:sp>
        <p:nvSpPr>
          <p:cNvPr id="8" name="TextBox 7"/>
          <p:cNvSpPr txBox="1"/>
          <p:nvPr/>
        </p:nvSpPr>
        <p:spPr>
          <a:xfrm>
            <a:off x="467544" y="4356010"/>
            <a:ext cx="864096" cy="646331"/>
          </a:xfrm>
          <a:prstGeom prst="rect">
            <a:avLst/>
          </a:prstGeom>
          <a:noFill/>
        </p:spPr>
        <p:txBody>
          <a:bodyPr wrap="square" rtlCol="0">
            <a:spAutoFit/>
          </a:bodyPr>
          <a:lstStyle/>
          <a:p>
            <a:r>
              <a:rPr lang="en-CA" dirty="0" smtClean="0">
                <a:solidFill>
                  <a:schemeClr val="bg1"/>
                </a:solidFill>
              </a:rPr>
              <a:t>Image</a:t>
            </a:r>
          </a:p>
          <a:p>
            <a:r>
              <a:rPr lang="en-CA" dirty="0" smtClean="0">
                <a:solidFill>
                  <a:schemeClr val="bg1"/>
                </a:solidFill>
              </a:rPr>
              <a:t>sensor</a:t>
            </a:r>
            <a:endParaRPr lang="en-CA" dirty="0">
              <a:solidFill>
                <a:schemeClr val="bg1"/>
              </a:solidFill>
            </a:endParaRPr>
          </a:p>
        </p:txBody>
      </p:sp>
      <p:sp>
        <p:nvSpPr>
          <p:cNvPr id="9" name="TextBox 8"/>
          <p:cNvSpPr txBox="1"/>
          <p:nvPr/>
        </p:nvSpPr>
        <p:spPr>
          <a:xfrm>
            <a:off x="2107352" y="5071784"/>
            <a:ext cx="2088232" cy="369332"/>
          </a:xfrm>
          <a:prstGeom prst="rect">
            <a:avLst/>
          </a:prstGeom>
          <a:noFill/>
        </p:spPr>
        <p:txBody>
          <a:bodyPr wrap="square" rtlCol="0">
            <a:spAutoFit/>
          </a:bodyPr>
          <a:lstStyle/>
          <a:p>
            <a:r>
              <a:rPr lang="en-CA" dirty="0" smtClean="0">
                <a:solidFill>
                  <a:schemeClr val="bg1"/>
                </a:solidFill>
              </a:rPr>
              <a:t>Secondary mirror</a:t>
            </a:r>
            <a:endParaRPr lang="en-CA" dirty="0">
              <a:solidFill>
                <a:schemeClr val="bg1"/>
              </a:solidFill>
            </a:endParaRPr>
          </a:p>
        </p:txBody>
      </p:sp>
      <p:cxnSp>
        <p:nvCxnSpPr>
          <p:cNvPr id="11" name="Straight Arrow Connector 10"/>
          <p:cNvCxnSpPr/>
          <p:nvPr/>
        </p:nvCxnSpPr>
        <p:spPr>
          <a:xfrm flipH="1" flipV="1">
            <a:off x="1763688" y="4679176"/>
            <a:ext cx="551344" cy="56360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520" y="5949280"/>
            <a:ext cx="2063512" cy="646331"/>
          </a:xfrm>
          <a:prstGeom prst="rect">
            <a:avLst/>
          </a:prstGeom>
          <a:noFill/>
        </p:spPr>
        <p:txBody>
          <a:bodyPr wrap="square" rtlCol="0">
            <a:spAutoFit/>
          </a:bodyPr>
          <a:lstStyle/>
          <a:p>
            <a:r>
              <a:rPr lang="en-CA" smtClean="0">
                <a:solidFill>
                  <a:schemeClr val="bg1"/>
                </a:solidFill>
              </a:rPr>
              <a:t>2 Phase </a:t>
            </a:r>
            <a:r>
              <a:rPr lang="en-CA" dirty="0" smtClean="0">
                <a:solidFill>
                  <a:schemeClr val="bg1"/>
                </a:solidFill>
              </a:rPr>
              <a:t>detection sensors</a:t>
            </a:r>
            <a:endParaRPr lang="en-CA" dirty="0">
              <a:solidFill>
                <a:schemeClr val="bg1"/>
              </a:solidFill>
            </a:endParaRPr>
          </a:p>
        </p:txBody>
      </p:sp>
      <p:cxnSp>
        <p:nvCxnSpPr>
          <p:cNvPr id="21" name="Straight Arrow Connector 20"/>
          <p:cNvCxnSpPr/>
          <p:nvPr/>
        </p:nvCxnSpPr>
        <p:spPr>
          <a:xfrm flipV="1">
            <a:off x="1115616" y="5733256"/>
            <a:ext cx="576064" cy="28803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115616" y="5589240"/>
            <a:ext cx="504056"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1706" y="2802672"/>
            <a:ext cx="1175772" cy="369332"/>
          </a:xfrm>
          <a:prstGeom prst="rect">
            <a:avLst/>
          </a:prstGeom>
          <a:noFill/>
        </p:spPr>
        <p:txBody>
          <a:bodyPr wrap="square" rtlCol="0">
            <a:spAutoFit/>
          </a:bodyPr>
          <a:lstStyle/>
          <a:p>
            <a:r>
              <a:rPr lang="en-CA" dirty="0" smtClean="0">
                <a:solidFill>
                  <a:schemeClr val="bg1"/>
                </a:solidFill>
              </a:rPr>
              <a:t>viewfinder</a:t>
            </a:r>
            <a:endParaRPr lang="en-CA" dirty="0">
              <a:solidFill>
                <a:schemeClr val="bg1"/>
              </a:solidFill>
            </a:endParaRPr>
          </a:p>
        </p:txBody>
      </p:sp>
      <p:cxnSp>
        <p:nvCxnSpPr>
          <p:cNvPr id="45" name="Straight Arrow Connector 44"/>
          <p:cNvCxnSpPr>
            <a:stCxn id="7" idx="1"/>
          </p:cNvCxnSpPr>
          <p:nvPr/>
        </p:nvCxnSpPr>
        <p:spPr>
          <a:xfrm flipH="1" flipV="1">
            <a:off x="2107352" y="4555915"/>
            <a:ext cx="20768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10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9"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3408" y="1274857"/>
            <a:ext cx="8352928" cy="707886"/>
          </a:xfrm>
          <a:prstGeom prst="rect">
            <a:avLst/>
          </a:prstGeom>
          <a:noFill/>
        </p:spPr>
        <p:txBody>
          <a:bodyPr wrap="square" rtlCol="0">
            <a:spAutoFit/>
          </a:bodyPr>
          <a:lstStyle/>
          <a:p>
            <a:pPr lvl="1"/>
            <a:r>
              <a:rPr lang="en-CA" sz="4000" u="sng" dirty="0" smtClean="0"/>
              <a:t>Phase Detection (PD)</a:t>
            </a:r>
            <a:r>
              <a:rPr lang="en-CA" sz="2800" dirty="0" smtClean="0"/>
              <a:t>  (light ray sampling)</a:t>
            </a:r>
            <a:endParaRPr lang="en-CA" sz="4000" dirty="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896" r="5022"/>
          <a:stretch/>
        </p:blipFill>
        <p:spPr>
          <a:xfrm>
            <a:off x="5076056" y="2636912"/>
            <a:ext cx="3895288" cy="2890703"/>
          </a:xfrm>
          <a:prstGeom prst="rect">
            <a:avLst/>
          </a:prstGeom>
        </p:spPr>
      </p:pic>
      <p:sp>
        <p:nvSpPr>
          <p:cNvPr id="10" name="TextBox 9"/>
          <p:cNvSpPr txBox="1"/>
          <p:nvPr/>
        </p:nvSpPr>
        <p:spPr>
          <a:xfrm>
            <a:off x="107504" y="1894508"/>
            <a:ext cx="4824536" cy="5016758"/>
          </a:xfrm>
          <a:prstGeom prst="rect">
            <a:avLst/>
          </a:prstGeom>
          <a:noFill/>
        </p:spPr>
        <p:txBody>
          <a:bodyPr wrap="square" rtlCol="0">
            <a:spAutoFit/>
          </a:bodyPr>
          <a:lstStyle/>
          <a:p>
            <a:pPr marL="342900" indent="-342900">
              <a:buAutoNum type="arabicPeriod"/>
            </a:pPr>
            <a:r>
              <a:rPr lang="en-CA" sz="2000" dirty="0" smtClean="0"/>
              <a:t>The light rays coming from the same point on the object will show the same image.</a:t>
            </a:r>
          </a:p>
          <a:p>
            <a:pPr marL="342900" indent="-342900">
              <a:buAutoNum type="arabicPeriod"/>
            </a:pPr>
            <a:r>
              <a:rPr lang="en-CA" sz="2000" dirty="0" smtClean="0"/>
              <a:t>The distance between back of the lens and the image sensor is the same as the optical distance between the back of the lens and the two phase detection sensors.</a:t>
            </a:r>
          </a:p>
          <a:p>
            <a:pPr marL="342900" indent="-342900">
              <a:buAutoNum type="arabicPeriod"/>
            </a:pPr>
            <a:r>
              <a:rPr lang="en-CA" sz="2000" dirty="0" smtClean="0"/>
              <a:t>If the image is in focus, the images in the two phase detection sensors will be identical because light is coming from the same point on the object.</a:t>
            </a:r>
          </a:p>
          <a:p>
            <a:pPr marL="342900" indent="-342900">
              <a:buAutoNum type="arabicPeriod"/>
            </a:pPr>
            <a:r>
              <a:rPr lang="en-CA" sz="2000" dirty="0" smtClean="0"/>
              <a:t>If the image is not in focus, the images in the two phase detection sensors will be different.  One will be </a:t>
            </a:r>
            <a:r>
              <a:rPr lang="en-CA" sz="2000" b="1" dirty="0" smtClean="0"/>
              <a:t>shifted</a:t>
            </a:r>
            <a:r>
              <a:rPr lang="en-CA" sz="2000" dirty="0" smtClean="0"/>
              <a:t> relative to the other.</a:t>
            </a:r>
            <a:endParaRPr lang="en-CA" dirty="0"/>
          </a:p>
        </p:txBody>
      </p:sp>
      <p:sp>
        <p:nvSpPr>
          <p:cNvPr id="13" name="TextBox 12"/>
          <p:cNvSpPr txBox="1"/>
          <p:nvPr/>
        </p:nvSpPr>
        <p:spPr>
          <a:xfrm>
            <a:off x="5223500" y="6049640"/>
            <a:ext cx="3600400" cy="461665"/>
          </a:xfrm>
          <a:prstGeom prst="rect">
            <a:avLst/>
          </a:prstGeom>
          <a:solidFill>
            <a:schemeClr val="tx1">
              <a:lumMod val="95000"/>
            </a:schemeClr>
          </a:solidFill>
        </p:spPr>
        <p:txBody>
          <a:bodyPr wrap="square" rtlCol="0">
            <a:spAutoFit/>
          </a:bodyPr>
          <a:lstStyle/>
          <a:p>
            <a:pPr algn="ctr"/>
            <a:r>
              <a:rPr lang="en-CA" sz="2400" dirty="0" smtClean="0">
                <a:solidFill>
                  <a:srgbClr val="FF0000"/>
                </a:solidFill>
                <a:hlinkClick r:id="rId3"/>
              </a:rPr>
              <a:t>Phase Detection Animation</a:t>
            </a:r>
            <a:endParaRPr lang="en-CA" sz="2400" dirty="0">
              <a:solidFill>
                <a:srgbClr val="FF0000"/>
              </a:solidFill>
            </a:endParaRPr>
          </a:p>
        </p:txBody>
      </p:sp>
    </p:spTree>
    <p:extLst>
      <p:ext uri="{BB962C8B-B14F-4D97-AF65-F5344CB8AC3E}">
        <p14:creationId xmlns:p14="http://schemas.microsoft.com/office/powerpoint/2010/main" val="28064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8352928" cy="707886"/>
          </a:xfrm>
          <a:prstGeom prst="rect">
            <a:avLst/>
          </a:prstGeom>
          <a:noFill/>
        </p:spPr>
        <p:txBody>
          <a:bodyPr wrap="square" rtlCol="0">
            <a:spAutoFit/>
          </a:bodyPr>
          <a:lstStyle/>
          <a:p>
            <a:pPr lvl="1"/>
            <a:r>
              <a:rPr lang="en-CA" sz="4000" u="sng" dirty="0" smtClean="0"/>
              <a:t>Phase Detection (PD)</a:t>
            </a:r>
            <a:r>
              <a:rPr lang="en-CA" sz="4000" dirty="0" smtClean="0"/>
              <a:t> (</a:t>
            </a:r>
            <a:r>
              <a:rPr lang="en-CA" sz="2800" dirty="0" smtClean="0"/>
              <a:t>light ray sampling)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09" y="2132856"/>
            <a:ext cx="4040151" cy="3147239"/>
          </a:xfrm>
          <a:prstGeom prst="rect">
            <a:avLst/>
          </a:prstGeom>
        </p:spPr>
      </p:pic>
      <p:sp>
        <p:nvSpPr>
          <p:cNvPr id="12" name="TextBox 11"/>
          <p:cNvSpPr txBox="1"/>
          <p:nvPr/>
        </p:nvSpPr>
        <p:spPr>
          <a:xfrm>
            <a:off x="4355976" y="1982743"/>
            <a:ext cx="4525416" cy="1938992"/>
          </a:xfrm>
          <a:prstGeom prst="rect">
            <a:avLst/>
          </a:prstGeom>
          <a:noFill/>
        </p:spPr>
        <p:txBody>
          <a:bodyPr wrap="square" rtlCol="0">
            <a:spAutoFit/>
          </a:bodyPr>
          <a:lstStyle/>
          <a:p>
            <a:r>
              <a:rPr lang="en-CA" sz="2400" dirty="0" smtClean="0"/>
              <a:t>1.  Green ahead of red:</a:t>
            </a:r>
          </a:p>
          <a:p>
            <a:r>
              <a:rPr lang="en-CA" sz="2400" dirty="0" smtClean="0"/>
              <a:t>	move lens away</a:t>
            </a:r>
          </a:p>
          <a:p>
            <a:r>
              <a:rPr lang="en-CA" sz="2400" dirty="0" smtClean="0"/>
              <a:t>2.  Distance between green and red 2 units</a:t>
            </a:r>
          </a:p>
          <a:p>
            <a:r>
              <a:rPr lang="en-CA" sz="2400" dirty="0"/>
              <a:t>	</a:t>
            </a:r>
            <a:r>
              <a:rPr lang="en-CA" sz="2400" dirty="0" smtClean="0"/>
              <a:t>move lens </a:t>
            </a:r>
            <a:r>
              <a:rPr lang="en-CA" sz="2400" b="1" dirty="0" smtClean="0"/>
              <a:t>away</a:t>
            </a:r>
            <a:r>
              <a:rPr lang="en-CA" sz="2400" dirty="0" smtClean="0"/>
              <a:t> </a:t>
            </a:r>
            <a:r>
              <a:rPr lang="en-CA" sz="2400" b="1" dirty="0" smtClean="0"/>
              <a:t>2</a:t>
            </a:r>
            <a:r>
              <a:rPr lang="en-CA" sz="2400" dirty="0" smtClean="0"/>
              <a:t> </a:t>
            </a:r>
            <a:r>
              <a:rPr lang="en-CA" sz="2400" b="1" dirty="0" smtClean="0"/>
              <a:t>units</a:t>
            </a:r>
            <a:endParaRPr lang="en-CA" sz="2400" b="1" dirty="0"/>
          </a:p>
        </p:txBody>
      </p:sp>
      <p:sp>
        <p:nvSpPr>
          <p:cNvPr id="13" name="TextBox 12"/>
          <p:cNvSpPr txBox="1"/>
          <p:nvPr/>
        </p:nvSpPr>
        <p:spPr>
          <a:xfrm>
            <a:off x="4448888" y="3921735"/>
            <a:ext cx="4339592" cy="1200329"/>
          </a:xfrm>
          <a:prstGeom prst="rect">
            <a:avLst/>
          </a:prstGeom>
          <a:noFill/>
        </p:spPr>
        <p:txBody>
          <a:bodyPr wrap="square" rtlCol="0">
            <a:spAutoFit/>
          </a:bodyPr>
          <a:lstStyle/>
          <a:p>
            <a:r>
              <a:rPr lang="en-CA" sz="2400" dirty="0" smtClean="0"/>
              <a:t>Camera knows the direction to move the lens and the exact amount of movement:</a:t>
            </a:r>
            <a:endParaRPr lang="en-CA" sz="2400" dirty="0"/>
          </a:p>
        </p:txBody>
      </p:sp>
      <p:sp>
        <p:nvSpPr>
          <p:cNvPr id="14" name="TextBox 13"/>
          <p:cNvSpPr txBox="1"/>
          <p:nvPr/>
        </p:nvSpPr>
        <p:spPr>
          <a:xfrm>
            <a:off x="202208" y="5545901"/>
            <a:ext cx="8834287" cy="646331"/>
          </a:xfrm>
          <a:prstGeom prst="rect">
            <a:avLst/>
          </a:prstGeom>
          <a:noFill/>
        </p:spPr>
        <p:txBody>
          <a:bodyPr wrap="square" rtlCol="0">
            <a:spAutoFit/>
          </a:bodyPr>
          <a:lstStyle/>
          <a:p>
            <a:pPr algn="ctr"/>
            <a:r>
              <a:rPr lang="en-CA" sz="3600" dirty="0" smtClean="0"/>
              <a:t>Phase Detection Focusing is FAST</a:t>
            </a:r>
            <a:endParaRPr lang="en-CA" sz="3600"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2556" t="62791" r="29838"/>
          <a:stretch/>
        </p:blipFill>
        <p:spPr>
          <a:xfrm>
            <a:off x="7764344" y="5625226"/>
            <a:ext cx="710640" cy="487679"/>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32556" t="62791" r="29838"/>
          <a:stretch/>
        </p:blipFill>
        <p:spPr>
          <a:xfrm>
            <a:off x="683568" y="5625226"/>
            <a:ext cx="710640" cy="487679"/>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256" t="46871" r="48286" b="47869"/>
          <a:stretch/>
        </p:blipFill>
        <p:spPr>
          <a:xfrm flipV="1">
            <a:off x="1564131" y="5122063"/>
            <a:ext cx="656670" cy="59141"/>
          </a:xfrm>
          <a:prstGeom prst="rect">
            <a:avLst/>
          </a:prstGeom>
        </p:spPr>
      </p:pic>
    </p:spTree>
    <p:extLst>
      <p:ext uri="{BB962C8B-B14F-4D97-AF65-F5344CB8AC3E}">
        <p14:creationId xmlns:p14="http://schemas.microsoft.com/office/powerpoint/2010/main" val="23655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 calcmode="lin" valueType="num">
                                      <p:cBhvr additive="base">
                                        <p:cTn id="2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07504" y="692696"/>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(CD)  (</a:t>
            </a:r>
            <a:r>
              <a:rPr lang="en-CA" sz="2800" u="sng" dirty="0" smtClean="0"/>
              <a:t>digital trial and error)</a:t>
            </a:r>
            <a:endParaRPr lang="en-CA" sz="4000" u="sng" dirty="0" smtClean="0"/>
          </a:p>
        </p:txBody>
      </p:sp>
      <p:sp>
        <p:nvSpPr>
          <p:cNvPr id="5" name="TextBox 4"/>
          <p:cNvSpPr txBox="1"/>
          <p:nvPr/>
        </p:nvSpPr>
        <p:spPr>
          <a:xfrm>
            <a:off x="683568" y="2132856"/>
            <a:ext cx="4680520" cy="523220"/>
          </a:xfrm>
          <a:prstGeom prst="rect">
            <a:avLst/>
          </a:prstGeom>
          <a:solidFill>
            <a:schemeClr val="tx1"/>
          </a:solidFill>
        </p:spPr>
        <p:txBody>
          <a:bodyPr wrap="square" rtlCol="0">
            <a:spAutoFit/>
          </a:bodyPr>
          <a:lstStyle/>
          <a:p>
            <a:r>
              <a:rPr lang="en-CA" sz="2800" dirty="0" smtClean="0">
                <a:hlinkClick r:id="rId2"/>
              </a:rPr>
              <a:t>Contrast Detection Animation</a:t>
            </a:r>
            <a:endParaRPr lang="en-CA" sz="2800" dirty="0"/>
          </a:p>
        </p:txBody>
      </p:sp>
      <p:sp>
        <p:nvSpPr>
          <p:cNvPr id="8" name="TextBox 7"/>
          <p:cNvSpPr txBox="1"/>
          <p:nvPr/>
        </p:nvSpPr>
        <p:spPr>
          <a:xfrm>
            <a:off x="251520" y="2815229"/>
            <a:ext cx="3168352" cy="830997"/>
          </a:xfrm>
          <a:prstGeom prst="rect">
            <a:avLst/>
          </a:prstGeom>
          <a:noFill/>
        </p:spPr>
        <p:txBody>
          <a:bodyPr wrap="square" rtlCol="0">
            <a:spAutoFit/>
          </a:bodyPr>
          <a:lstStyle/>
          <a:p>
            <a:r>
              <a:rPr lang="en-CA" sz="2400" dirty="0" smtClean="0"/>
              <a:t>Uses the sensor’s data to maximize contrast.</a:t>
            </a:r>
            <a:endParaRPr lang="en-CA" sz="2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501" y="2817979"/>
            <a:ext cx="5647700" cy="3535257"/>
          </a:xfrm>
          <a:prstGeom prst="rect">
            <a:avLst/>
          </a:prstGeom>
        </p:spPr>
      </p:pic>
      <p:sp>
        <p:nvSpPr>
          <p:cNvPr id="11" name="Oval 10"/>
          <p:cNvSpPr/>
          <p:nvPr/>
        </p:nvSpPr>
        <p:spPr>
          <a:xfrm>
            <a:off x="7875081" y="4869160"/>
            <a:ext cx="72008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251520" y="4293096"/>
            <a:ext cx="2880320" cy="1384995"/>
          </a:xfrm>
          <a:prstGeom prst="rect">
            <a:avLst/>
          </a:prstGeom>
          <a:noFill/>
        </p:spPr>
        <p:txBody>
          <a:bodyPr wrap="square" rtlCol="0">
            <a:spAutoFit/>
          </a:bodyPr>
          <a:lstStyle/>
          <a:p>
            <a:r>
              <a:rPr lang="en-CA" sz="2800" dirty="0" smtClean="0"/>
              <a:t>Let’s focus this using Contrast Detection</a:t>
            </a:r>
            <a:endParaRPr lang="en-CA" sz="2800" dirty="0"/>
          </a:p>
        </p:txBody>
      </p:sp>
    </p:spTree>
    <p:extLst>
      <p:ext uri="{BB962C8B-B14F-4D97-AF65-F5344CB8AC3E}">
        <p14:creationId xmlns:p14="http://schemas.microsoft.com/office/powerpoint/2010/main" val="8136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10553" y="685133"/>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(PD)  (</a:t>
            </a:r>
            <a:r>
              <a:rPr lang="en-CA" sz="2800" u="sng" dirty="0" smtClean="0"/>
              <a:t>digital trial and error)</a:t>
            </a:r>
            <a:endParaRPr lang="en-CA" sz="4000" u="sng" dirty="0" smtClean="0"/>
          </a:p>
        </p:txBody>
      </p:sp>
      <p:sp>
        <p:nvSpPr>
          <p:cNvPr id="8" name="TextBox 7"/>
          <p:cNvSpPr txBox="1"/>
          <p:nvPr/>
        </p:nvSpPr>
        <p:spPr>
          <a:xfrm>
            <a:off x="110553" y="2163795"/>
            <a:ext cx="3237311" cy="830997"/>
          </a:xfrm>
          <a:prstGeom prst="rect">
            <a:avLst/>
          </a:prstGeom>
          <a:noFill/>
        </p:spPr>
        <p:txBody>
          <a:bodyPr wrap="square" rtlCol="0">
            <a:spAutoFit/>
          </a:bodyPr>
          <a:lstStyle/>
          <a:p>
            <a:r>
              <a:rPr lang="en-CA" sz="2400" dirty="0" smtClean="0"/>
              <a:t>Uses the sensor’s data to maximize contrast.</a:t>
            </a:r>
            <a:endParaRPr lang="en-CA" sz="24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055" y="2153610"/>
            <a:ext cx="5647700" cy="3535257"/>
          </a:xfrm>
          <a:prstGeom prst="rect">
            <a:avLst/>
          </a:prstGeom>
        </p:spPr>
      </p:pic>
      <p:sp>
        <p:nvSpPr>
          <p:cNvPr id="14" name="TextBox 13"/>
          <p:cNvSpPr txBox="1"/>
          <p:nvPr/>
        </p:nvSpPr>
        <p:spPr>
          <a:xfrm>
            <a:off x="36374" y="3341846"/>
            <a:ext cx="3280681" cy="954107"/>
          </a:xfrm>
          <a:prstGeom prst="rect">
            <a:avLst/>
          </a:prstGeom>
          <a:noFill/>
        </p:spPr>
        <p:txBody>
          <a:bodyPr wrap="square" rtlCol="0">
            <a:spAutoFit/>
          </a:bodyPr>
          <a:lstStyle/>
          <a:p>
            <a:pPr algn="ctr"/>
            <a:r>
              <a:rPr lang="en-CA" sz="2800" dirty="0" smtClean="0"/>
              <a:t>Is the image in focus?</a:t>
            </a:r>
            <a:endParaRPr lang="en-CA" sz="2800" dirty="0"/>
          </a:p>
        </p:txBody>
      </p:sp>
      <p:pic>
        <p:nvPicPr>
          <p:cNvPr id="15" name="Picture 2" descr="http://blog.frannet.com/wp-content/uploads/2014/01/Small-Questioning-F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96253"/>
            <a:ext cx="1502822" cy="16993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0553" y="6023998"/>
            <a:ext cx="3960440" cy="646331"/>
          </a:xfrm>
          <a:prstGeom prst="rect">
            <a:avLst/>
          </a:prstGeom>
          <a:noFill/>
        </p:spPr>
        <p:txBody>
          <a:bodyPr wrap="square" rtlCol="0">
            <a:spAutoFit/>
          </a:bodyPr>
          <a:lstStyle/>
          <a:p>
            <a:pPr algn="ctr"/>
            <a:r>
              <a:rPr lang="en-CA" sz="3600" dirty="0" smtClean="0"/>
              <a:t>I DON’T KNOW??</a:t>
            </a:r>
            <a:endParaRPr lang="en-CA" sz="3600" dirty="0"/>
          </a:p>
        </p:txBody>
      </p:sp>
      <p:sp>
        <p:nvSpPr>
          <p:cNvPr id="5" name="Oval 4"/>
          <p:cNvSpPr/>
          <p:nvPr/>
        </p:nvSpPr>
        <p:spPr>
          <a:xfrm>
            <a:off x="7812360" y="4308324"/>
            <a:ext cx="64807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3616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771802" cy="620687"/>
          </a:xfrm>
        </p:spPr>
        <p:txBody>
          <a:bodyPr>
            <a:noAutofit/>
          </a:bodyPr>
          <a:lstStyle/>
          <a:p>
            <a:pPr algn="l"/>
            <a:r>
              <a:rPr lang="en-CA" sz="2800" dirty="0" smtClean="0"/>
              <a:t>Auto Focus</a:t>
            </a:r>
            <a:endParaRPr lang="en-CA" sz="2800" dirty="0"/>
          </a:p>
        </p:txBody>
      </p:sp>
      <p:sp>
        <p:nvSpPr>
          <p:cNvPr id="3" name="TextBox 2"/>
          <p:cNvSpPr txBox="1"/>
          <p:nvPr/>
        </p:nvSpPr>
        <p:spPr>
          <a:xfrm>
            <a:off x="110553" y="685133"/>
            <a:ext cx="8496944" cy="769441"/>
          </a:xfrm>
          <a:prstGeom prst="rect">
            <a:avLst/>
          </a:prstGeom>
          <a:noFill/>
        </p:spPr>
        <p:txBody>
          <a:bodyPr wrap="square" rtlCol="0">
            <a:spAutoFit/>
          </a:bodyPr>
          <a:lstStyle/>
          <a:p>
            <a:r>
              <a:rPr lang="en-CA" sz="4400" dirty="0" smtClean="0"/>
              <a:t>How does autofocus work?</a:t>
            </a:r>
            <a:endParaRPr lang="en-CA" sz="4400" dirty="0"/>
          </a:p>
        </p:txBody>
      </p:sp>
      <p:sp>
        <p:nvSpPr>
          <p:cNvPr id="4" name="TextBox 3"/>
          <p:cNvSpPr txBox="1"/>
          <p:nvPr/>
        </p:nvSpPr>
        <p:spPr>
          <a:xfrm>
            <a:off x="65896" y="1274857"/>
            <a:ext cx="9078104" cy="707886"/>
          </a:xfrm>
          <a:prstGeom prst="rect">
            <a:avLst/>
          </a:prstGeom>
          <a:noFill/>
        </p:spPr>
        <p:txBody>
          <a:bodyPr wrap="square" rtlCol="0">
            <a:spAutoFit/>
          </a:bodyPr>
          <a:lstStyle/>
          <a:p>
            <a:pPr lvl="1"/>
            <a:r>
              <a:rPr lang="en-CA" sz="4000" u="sng" dirty="0" smtClean="0"/>
              <a:t>Contrast Detection (PD)  (</a:t>
            </a:r>
            <a:r>
              <a:rPr lang="en-CA" sz="2800" u="sng" dirty="0" smtClean="0"/>
              <a:t>digital trial and error)</a:t>
            </a:r>
            <a:endParaRPr lang="en-CA" sz="4000" u="sng" dirty="0" smtClean="0"/>
          </a:p>
        </p:txBody>
      </p:sp>
      <p:sp>
        <p:nvSpPr>
          <p:cNvPr id="8" name="TextBox 7"/>
          <p:cNvSpPr txBox="1"/>
          <p:nvPr/>
        </p:nvSpPr>
        <p:spPr>
          <a:xfrm>
            <a:off x="323528" y="2163795"/>
            <a:ext cx="3024336" cy="830997"/>
          </a:xfrm>
          <a:prstGeom prst="rect">
            <a:avLst/>
          </a:prstGeom>
          <a:noFill/>
        </p:spPr>
        <p:txBody>
          <a:bodyPr wrap="square" rtlCol="0">
            <a:spAutoFit/>
          </a:bodyPr>
          <a:lstStyle/>
          <a:p>
            <a:r>
              <a:rPr lang="en-CA" sz="2400" dirty="0" smtClean="0"/>
              <a:t>Uses the sensor’s data to maximize contrast.</a:t>
            </a:r>
            <a:endParaRPr lang="en-CA" sz="2400" dirty="0"/>
          </a:p>
        </p:txBody>
      </p:sp>
      <p:sp>
        <p:nvSpPr>
          <p:cNvPr id="9" name="TextBox 8"/>
          <p:cNvSpPr txBox="1"/>
          <p:nvPr/>
        </p:nvSpPr>
        <p:spPr>
          <a:xfrm>
            <a:off x="0" y="3140968"/>
            <a:ext cx="3456384" cy="954107"/>
          </a:xfrm>
          <a:prstGeom prst="rect">
            <a:avLst/>
          </a:prstGeom>
          <a:noFill/>
        </p:spPr>
        <p:txBody>
          <a:bodyPr wrap="square" rtlCol="0">
            <a:spAutoFit/>
          </a:bodyPr>
          <a:lstStyle/>
          <a:p>
            <a:pPr algn="ctr"/>
            <a:r>
              <a:rPr lang="en-CA" sz="2800" dirty="0" smtClean="0"/>
              <a:t>Is the image in focus now?</a:t>
            </a:r>
            <a:endParaRPr lang="en-CA" sz="28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082" y="2163794"/>
            <a:ext cx="5591606" cy="3497453"/>
          </a:xfrm>
          <a:prstGeom prst="rect">
            <a:avLst/>
          </a:prstGeom>
        </p:spPr>
      </p:pic>
      <p:sp>
        <p:nvSpPr>
          <p:cNvPr id="12" name="Oval 11"/>
          <p:cNvSpPr/>
          <p:nvPr/>
        </p:nvSpPr>
        <p:spPr>
          <a:xfrm>
            <a:off x="7743401" y="3933056"/>
            <a:ext cx="86409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11" name="TextBox 10"/>
          <p:cNvSpPr txBox="1"/>
          <p:nvPr/>
        </p:nvSpPr>
        <p:spPr>
          <a:xfrm>
            <a:off x="323528" y="4095075"/>
            <a:ext cx="3024336" cy="1323439"/>
          </a:xfrm>
          <a:prstGeom prst="rect">
            <a:avLst/>
          </a:prstGeom>
          <a:noFill/>
        </p:spPr>
        <p:txBody>
          <a:bodyPr wrap="square" rtlCol="0">
            <a:spAutoFit/>
          </a:bodyPr>
          <a:lstStyle/>
          <a:p>
            <a:pPr algn="ctr"/>
            <a:r>
              <a:rPr lang="en-CA" sz="3200" dirty="0" smtClean="0"/>
              <a:t>No!  </a:t>
            </a:r>
            <a:r>
              <a:rPr lang="en-CA" sz="2400" dirty="0" smtClean="0"/>
              <a:t>The contrast decreased!</a:t>
            </a:r>
          </a:p>
          <a:p>
            <a:pPr algn="ctr"/>
            <a:r>
              <a:rPr lang="en-CA" sz="2400" dirty="0" smtClean="0"/>
              <a:t>Wrong way!</a:t>
            </a:r>
            <a:endParaRPr lang="en-CA" sz="2400" dirty="0"/>
          </a:p>
        </p:txBody>
      </p:sp>
    </p:spTree>
    <p:extLst>
      <p:ext uri="{BB962C8B-B14F-4D97-AF65-F5344CB8AC3E}">
        <p14:creationId xmlns:p14="http://schemas.microsoft.com/office/powerpoint/2010/main" val="3071202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1783</Words>
  <Application>Microsoft Office PowerPoint</Application>
  <PresentationFormat>On-screen Show (4:3)</PresentationFormat>
  <Paragraphs>235</Paragraphs>
  <Slides>28</Slides>
  <Notes>0</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1_Office Theme</vt:lpstr>
      <vt:lpstr>2_Office Theme</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Auto Focus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Focus</dc:title>
  <dc:creator>Beevers_Laptop</dc:creator>
  <cp:lastModifiedBy>Beevers_Laptop</cp:lastModifiedBy>
  <cp:revision>159</cp:revision>
  <dcterms:created xsi:type="dcterms:W3CDTF">2015-02-06T22:47:45Z</dcterms:created>
  <dcterms:modified xsi:type="dcterms:W3CDTF">2015-02-24T17:26:31Z</dcterms:modified>
</cp:coreProperties>
</file>